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8" r:id="rId3"/>
    <p:sldId id="259" r:id="rId4"/>
    <p:sldId id="260" r:id="rId5"/>
    <p:sldId id="261" r:id="rId6"/>
    <p:sldId id="262" r:id="rId7"/>
    <p:sldId id="263" r:id="rId8"/>
    <p:sldId id="264" r:id="rId9"/>
    <p:sldId id="290" r:id="rId10"/>
    <p:sldId id="265" r:id="rId11"/>
    <p:sldId id="267" r:id="rId12"/>
    <p:sldId id="266" r:id="rId13"/>
    <p:sldId id="268" r:id="rId14"/>
    <p:sldId id="269" r:id="rId15"/>
    <p:sldId id="270" r:id="rId16"/>
    <p:sldId id="272" r:id="rId17"/>
    <p:sldId id="274" r:id="rId18"/>
    <p:sldId id="273" r:id="rId19"/>
    <p:sldId id="275" r:id="rId20"/>
    <p:sldId id="276" r:id="rId21"/>
    <p:sldId id="277" r:id="rId22"/>
    <p:sldId id="285" r:id="rId23"/>
    <p:sldId id="279" r:id="rId24"/>
    <p:sldId id="278" r:id="rId25"/>
    <p:sldId id="280" r:id="rId26"/>
    <p:sldId id="281" r:id="rId27"/>
    <p:sldId id="282" r:id="rId28"/>
    <p:sldId id="283" r:id="rId29"/>
    <p:sldId id="284" r:id="rId30"/>
    <p:sldId id="286" r:id="rId31"/>
    <p:sldId id="287" r:id="rId32"/>
    <p:sldId id="288" r:id="rId33"/>
    <p:sldId id="289" r:id="rId34"/>
    <p:sldId id="292" r:id="rId35"/>
    <p:sldId id="271" r:id="rId36"/>
    <p:sldId id="293" r:id="rId37"/>
    <p:sldId id="294" r:id="rId38"/>
    <p:sldId id="295" r:id="rId39"/>
    <p:sldId id="296" r:id="rId40"/>
    <p:sldId id="298" r:id="rId41"/>
    <p:sldId id="297" r:id="rId42"/>
    <p:sldId id="299" r:id="rId43"/>
    <p:sldId id="291" r:id="rId44"/>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30"/>
    <p:restoredTop sz="96327"/>
  </p:normalViewPr>
  <p:slideViewPr>
    <p:cSldViewPr snapToGrid="0" snapToObjects="1">
      <p:cViewPr varScale="1">
        <p:scale>
          <a:sx n="155" d="100"/>
          <a:sy n="155" d="100"/>
        </p:scale>
        <p:origin x="49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BB3A7A5-455A-9341-B302-2E2A1E4A3FF9}"/>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DDF48BE8-8E8B-3742-8FBF-6C80C9EA2B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62F472B0-9114-2441-A83E-C586D25B9D46}"/>
              </a:ext>
            </a:extLst>
          </p:cNvPr>
          <p:cNvSpPr>
            <a:spLocks noGrp="1"/>
          </p:cNvSpPr>
          <p:nvPr>
            <p:ph type="dt" sz="half" idx="10"/>
          </p:nvPr>
        </p:nvSpPr>
        <p:spPr/>
        <p:txBody>
          <a:bodyPr/>
          <a:lstStyle/>
          <a:p>
            <a:fld id="{14DF35C2-9EA1-2B44-BA64-580A777CD688}" type="datetimeFigureOut">
              <a:rPr lang="ru-RU" smtClean="0"/>
              <a:t>15.04.2022</a:t>
            </a:fld>
            <a:endParaRPr lang="ru-RU"/>
          </a:p>
        </p:txBody>
      </p:sp>
      <p:sp>
        <p:nvSpPr>
          <p:cNvPr id="5" name="Нижний колонтитул 4">
            <a:extLst>
              <a:ext uri="{FF2B5EF4-FFF2-40B4-BE49-F238E27FC236}">
                <a16:creationId xmlns:a16="http://schemas.microsoft.com/office/drawing/2014/main" id="{7354243D-D37D-5E4B-80F7-123CB951F16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7B48FF4-57A6-A543-9D88-C20CB5805C44}"/>
              </a:ext>
            </a:extLst>
          </p:cNvPr>
          <p:cNvSpPr>
            <a:spLocks noGrp="1"/>
          </p:cNvSpPr>
          <p:nvPr>
            <p:ph type="sldNum" sz="quarter" idx="12"/>
          </p:nvPr>
        </p:nvSpPr>
        <p:spPr/>
        <p:txBody>
          <a:bodyPr/>
          <a:lstStyle/>
          <a:p>
            <a:fld id="{73EC9EA2-2604-BA4D-8C34-BB02BD327787}" type="slidenum">
              <a:rPr lang="ru-RU" smtClean="0"/>
              <a:t>‹#›</a:t>
            </a:fld>
            <a:endParaRPr lang="ru-RU"/>
          </a:p>
        </p:txBody>
      </p:sp>
    </p:spTree>
    <p:extLst>
      <p:ext uri="{BB962C8B-B14F-4D97-AF65-F5344CB8AC3E}">
        <p14:creationId xmlns:p14="http://schemas.microsoft.com/office/powerpoint/2010/main" val="4235116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DEE960-93C3-394D-AD68-F07BF7F25E5B}"/>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FAFA313D-EBB0-2D48-A341-43118F01E2DE}"/>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BD6B25DB-D85E-3145-9734-FA5ACC37BC15}"/>
              </a:ext>
            </a:extLst>
          </p:cNvPr>
          <p:cNvSpPr>
            <a:spLocks noGrp="1"/>
          </p:cNvSpPr>
          <p:nvPr>
            <p:ph type="dt" sz="half" idx="10"/>
          </p:nvPr>
        </p:nvSpPr>
        <p:spPr/>
        <p:txBody>
          <a:bodyPr/>
          <a:lstStyle/>
          <a:p>
            <a:fld id="{14DF35C2-9EA1-2B44-BA64-580A777CD688}" type="datetimeFigureOut">
              <a:rPr lang="ru-RU" smtClean="0"/>
              <a:t>15.04.2022</a:t>
            </a:fld>
            <a:endParaRPr lang="ru-RU"/>
          </a:p>
        </p:txBody>
      </p:sp>
      <p:sp>
        <p:nvSpPr>
          <p:cNvPr id="5" name="Нижний колонтитул 4">
            <a:extLst>
              <a:ext uri="{FF2B5EF4-FFF2-40B4-BE49-F238E27FC236}">
                <a16:creationId xmlns:a16="http://schemas.microsoft.com/office/drawing/2014/main" id="{B3C268D8-C173-C64E-ADAD-38020C85938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B1D861C-A001-E245-89FB-1A294E735DDD}"/>
              </a:ext>
            </a:extLst>
          </p:cNvPr>
          <p:cNvSpPr>
            <a:spLocks noGrp="1"/>
          </p:cNvSpPr>
          <p:nvPr>
            <p:ph type="sldNum" sz="quarter" idx="12"/>
          </p:nvPr>
        </p:nvSpPr>
        <p:spPr/>
        <p:txBody>
          <a:bodyPr/>
          <a:lstStyle/>
          <a:p>
            <a:fld id="{73EC9EA2-2604-BA4D-8C34-BB02BD327787}" type="slidenum">
              <a:rPr lang="ru-RU" smtClean="0"/>
              <a:t>‹#›</a:t>
            </a:fld>
            <a:endParaRPr lang="ru-RU"/>
          </a:p>
        </p:txBody>
      </p:sp>
    </p:spTree>
    <p:extLst>
      <p:ext uri="{BB962C8B-B14F-4D97-AF65-F5344CB8AC3E}">
        <p14:creationId xmlns:p14="http://schemas.microsoft.com/office/powerpoint/2010/main" val="4016680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E3F4A0C2-A705-E043-B2DA-6D8861A124F5}"/>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D51F8967-CF66-3845-AA57-4AB46CD99A79}"/>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9E11933F-4D24-8548-BD42-1C0814B38ACD}"/>
              </a:ext>
            </a:extLst>
          </p:cNvPr>
          <p:cNvSpPr>
            <a:spLocks noGrp="1"/>
          </p:cNvSpPr>
          <p:nvPr>
            <p:ph type="dt" sz="half" idx="10"/>
          </p:nvPr>
        </p:nvSpPr>
        <p:spPr/>
        <p:txBody>
          <a:bodyPr/>
          <a:lstStyle/>
          <a:p>
            <a:fld id="{14DF35C2-9EA1-2B44-BA64-580A777CD688}" type="datetimeFigureOut">
              <a:rPr lang="ru-RU" smtClean="0"/>
              <a:t>15.04.2022</a:t>
            </a:fld>
            <a:endParaRPr lang="ru-RU"/>
          </a:p>
        </p:txBody>
      </p:sp>
      <p:sp>
        <p:nvSpPr>
          <p:cNvPr id="5" name="Нижний колонтитул 4">
            <a:extLst>
              <a:ext uri="{FF2B5EF4-FFF2-40B4-BE49-F238E27FC236}">
                <a16:creationId xmlns:a16="http://schemas.microsoft.com/office/drawing/2014/main" id="{78C84CBE-EA55-FB45-B63D-FB6D558C02C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ABD16569-FD27-4D48-94F7-A6626621E1A8}"/>
              </a:ext>
            </a:extLst>
          </p:cNvPr>
          <p:cNvSpPr>
            <a:spLocks noGrp="1"/>
          </p:cNvSpPr>
          <p:nvPr>
            <p:ph type="sldNum" sz="quarter" idx="12"/>
          </p:nvPr>
        </p:nvSpPr>
        <p:spPr/>
        <p:txBody>
          <a:bodyPr/>
          <a:lstStyle/>
          <a:p>
            <a:fld id="{73EC9EA2-2604-BA4D-8C34-BB02BD327787}" type="slidenum">
              <a:rPr lang="ru-RU" smtClean="0"/>
              <a:t>‹#›</a:t>
            </a:fld>
            <a:endParaRPr lang="ru-RU"/>
          </a:p>
        </p:txBody>
      </p:sp>
    </p:spTree>
    <p:extLst>
      <p:ext uri="{BB962C8B-B14F-4D97-AF65-F5344CB8AC3E}">
        <p14:creationId xmlns:p14="http://schemas.microsoft.com/office/powerpoint/2010/main" val="1699206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931B9BA-5EBF-614D-B501-1B38CDC0F830}"/>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D83D6701-6B22-CA43-ADF4-4120BEBE7444}"/>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05C0DAB-ACF9-B742-A1FC-A4AE279A314E}"/>
              </a:ext>
            </a:extLst>
          </p:cNvPr>
          <p:cNvSpPr>
            <a:spLocks noGrp="1"/>
          </p:cNvSpPr>
          <p:nvPr>
            <p:ph type="dt" sz="half" idx="10"/>
          </p:nvPr>
        </p:nvSpPr>
        <p:spPr/>
        <p:txBody>
          <a:bodyPr/>
          <a:lstStyle/>
          <a:p>
            <a:fld id="{14DF35C2-9EA1-2B44-BA64-580A777CD688}" type="datetimeFigureOut">
              <a:rPr lang="ru-RU" smtClean="0"/>
              <a:t>15.04.2022</a:t>
            </a:fld>
            <a:endParaRPr lang="ru-RU"/>
          </a:p>
        </p:txBody>
      </p:sp>
      <p:sp>
        <p:nvSpPr>
          <p:cNvPr id="5" name="Нижний колонтитул 4">
            <a:extLst>
              <a:ext uri="{FF2B5EF4-FFF2-40B4-BE49-F238E27FC236}">
                <a16:creationId xmlns:a16="http://schemas.microsoft.com/office/drawing/2014/main" id="{5545BCD5-F72A-684A-A0B5-69E854D648F8}"/>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9134F22-8F69-8640-9C7C-E6D46FDF6BAD}"/>
              </a:ext>
            </a:extLst>
          </p:cNvPr>
          <p:cNvSpPr>
            <a:spLocks noGrp="1"/>
          </p:cNvSpPr>
          <p:nvPr>
            <p:ph type="sldNum" sz="quarter" idx="12"/>
          </p:nvPr>
        </p:nvSpPr>
        <p:spPr/>
        <p:txBody>
          <a:bodyPr/>
          <a:lstStyle/>
          <a:p>
            <a:fld id="{73EC9EA2-2604-BA4D-8C34-BB02BD327787}" type="slidenum">
              <a:rPr lang="ru-RU" smtClean="0"/>
              <a:t>‹#›</a:t>
            </a:fld>
            <a:endParaRPr lang="ru-RU"/>
          </a:p>
        </p:txBody>
      </p:sp>
    </p:spTree>
    <p:extLst>
      <p:ext uri="{BB962C8B-B14F-4D97-AF65-F5344CB8AC3E}">
        <p14:creationId xmlns:p14="http://schemas.microsoft.com/office/powerpoint/2010/main" val="577470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6C65F5-FDA6-8947-898E-F4AC6513F1FB}"/>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E6F4D5F2-7442-B44F-B7AF-9A2A8AD0BC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B96CA60A-8407-564D-8434-4BE1DB61330A}"/>
              </a:ext>
            </a:extLst>
          </p:cNvPr>
          <p:cNvSpPr>
            <a:spLocks noGrp="1"/>
          </p:cNvSpPr>
          <p:nvPr>
            <p:ph type="dt" sz="half" idx="10"/>
          </p:nvPr>
        </p:nvSpPr>
        <p:spPr/>
        <p:txBody>
          <a:bodyPr/>
          <a:lstStyle/>
          <a:p>
            <a:fld id="{14DF35C2-9EA1-2B44-BA64-580A777CD688}" type="datetimeFigureOut">
              <a:rPr lang="ru-RU" smtClean="0"/>
              <a:t>15.04.2022</a:t>
            </a:fld>
            <a:endParaRPr lang="ru-RU"/>
          </a:p>
        </p:txBody>
      </p:sp>
      <p:sp>
        <p:nvSpPr>
          <p:cNvPr id="5" name="Нижний колонтитул 4">
            <a:extLst>
              <a:ext uri="{FF2B5EF4-FFF2-40B4-BE49-F238E27FC236}">
                <a16:creationId xmlns:a16="http://schemas.microsoft.com/office/drawing/2014/main" id="{A21A12CB-7D81-0E4D-84E5-A9A4EA84AC78}"/>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7F9A95F5-B2B7-584E-B25F-93DB8E66F342}"/>
              </a:ext>
            </a:extLst>
          </p:cNvPr>
          <p:cNvSpPr>
            <a:spLocks noGrp="1"/>
          </p:cNvSpPr>
          <p:nvPr>
            <p:ph type="sldNum" sz="quarter" idx="12"/>
          </p:nvPr>
        </p:nvSpPr>
        <p:spPr/>
        <p:txBody>
          <a:bodyPr/>
          <a:lstStyle/>
          <a:p>
            <a:fld id="{73EC9EA2-2604-BA4D-8C34-BB02BD327787}" type="slidenum">
              <a:rPr lang="ru-RU" smtClean="0"/>
              <a:t>‹#›</a:t>
            </a:fld>
            <a:endParaRPr lang="ru-RU"/>
          </a:p>
        </p:txBody>
      </p:sp>
    </p:spTree>
    <p:extLst>
      <p:ext uri="{BB962C8B-B14F-4D97-AF65-F5344CB8AC3E}">
        <p14:creationId xmlns:p14="http://schemas.microsoft.com/office/powerpoint/2010/main" val="953703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003DD77-1D0F-7443-80CC-D5C91F67F101}"/>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713F6E04-8550-3B4C-8B4E-E1BE488C6613}"/>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EE17289B-A09B-4B44-8EA5-E02210D9D287}"/>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92837A45-60EA-8C41-86B0-70CD9421C23F}"/>
              </a:ext>
            </a:extLst>
          </p:cNvPr>
          <p:cNvSpPr>
            <a:spLocks noGrp="1"/>
          </p:cNvSpPr>
          <p:nvPr>
            <p:ph type="dt" sz="half" idx="10"/>
          </p:nvPr>
        </p:nvSpPr>
        <p:spPr/>
        <p:txBody>
          <a:bodyPr/>
          <a:lstStyle/>
          <a:p>
            <a:fld id="{14DF35C2-9EA1-2B44-BA64-580A777CD688}" type="datetimeFigureOut">
              <a:rPr lang="ru-RU" smtClean="0"/>
              <a:t>15.04.2022</a:t>
            </a:fld>
            <a:endParaRPr lang="ru-RU"/>
          </a:p>
        </p:txBody>
      </p:sp>
      <p:sp>
        <p:nvSpPr>
          <p:cNvPr id="6" name="Нижний колонтитул 5">
            <a:extLst>
              <a:ext uri="{FF2B5EF4-FFF2-40B4-BE49-F238E27FC236}">
                <a16:creationId xmlns:a16="http://schemas.microsoft.com/office/drawing/2014/main" id="{6F39CBE1-EBFD-8844-84FD-F282DBE18165}"/>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0BB862D2-61FA-E841-B89B-05830C00E291}"/>
              </a:ext>
            </a:extLst>
          </p:cNvPr>
          <p:cNvSpPr>
            <a:spLocks noGrp="1"/>
          </p:cNvSpPr>
          <p:nvPr>
            <p:ph type="sldNum" sz="quarter" idx="12"/>
          </p:nvPr>
        </p:nvSpPr>
        <p:spPr/>
        <p:txBody>
          <a:bodyPr/>
          <a:lstStyle/>
          <a:p>
            <a:fld id="{73EC9EA2-2604-BA4D-8C34-BB02BD327787}" type="slidenum">
              <a:rPr lang="ru-RU" smtClean="0"/>
              <a:t>‹#›</a:t>
            </a:fld>
            <a:endParaRPr lang="ru-RU"/>
          </a:p>
        </p:txBody>
      </p:sp>
    </p:spTree>
    <p:extLst>
      <p:ext uri="{BB962C8B-B14F-4D97-AF65-F5344CB8AC3E}">
        <p14:creationId xmlns:p14="http://schemas.microsoft.com/office/powerpoint/2010/main" val="1773336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07AE2A5-483F-2F49-AACE-D955ADBD2786}"/>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FF7C25C1-FA41-564B-9AC8-AF99A9800F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7ED6ADD6-B828-0648-B2B3-B8630E997A20}"/>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40CC75A9-4058-A045-AAEE-20E31A946C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9D60B04D-8B91-6C4A-8E76-E5762C6A7A6C}"/>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F45C141F-E748-1F46-A4AF-AEF6DE214AC4}"/>
              </a:ext>
            </a:extLst>
          </p:cNvPr>
          <p:cNvSpPr>
            <a:spLocks noGrp="1"/>
          </p:cNvSpPr>
          <p:nvPr>
            <p:ph type="dt" sz="half" idx="10"/>
          </p:nvPr>
        </p:nvSpPr>
        <p:spPr/>
        <p:txBody>
          <a:bodyPr/>
          <a:lstStyle/>
          <a:p>
            <a:fld id="{14DF35C2-9EA1-2B44-BA64-580A777CD688}" type="datetimeFigureOut">
              <a:rPr lang="ru-RU" smtClean="0"/>
              <a:t>15.04.2022</a:t>
            </a:fld>
            <a:endParaRPr lang="ru-RU"/>
          </a:p>
        </p:txBody>
      </p:sp>
      <p:sp>
        <p:nvSpPr>
          <p:cNvPr id="8" name="Нижний колонтитул 7">
            <a:extLst>
              <a:ext uri="{FF2B5EF4-FFF2-40B4-BE49-F238E27FC236}">
                <a16:creationId xmlns:a16="http://schemas.microsoft.com/office/drawing/2014/main" id="{44D63B1B-7F02-0E4F-B654-3E6E82C7DE57}"/>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992DF12D-C88F-5142-9C19-EC34213F0296}"/>
              </a:ext>
            </a:extLst>
          </p:cNvPr>
          <p:cNvSpPr>
            <a:spLocks noGrp="1"/>
          </p:cNvSpPr>
          <p:nvPr>
            <p:ph type="sldNum" sz="quarter" idx="12"/>
          </p:nvPr>
        </p:nvSpPr>
        <p:spPr/>
        <p:txBody>
          <a:bodyPr/>
          <a:lstStyle/>
          <a:p>
            <a:fld id="{73EC9EA2-2604-BA4D-8C34-BB02BD327787}" type="slidenum">
              <a:rPr lang="ru-RU" smtClean="0"/>
              <a:t>‹#›</a:t>
            </a:fld>
            <a:endParaRPr lang="ru-RU"/>
          </a:p>
        </p:txBody>
      </p:sp>
    </p:spTree>
    <p:extLst>
      <p:ext uri="{BB962C8B-B14F-4D97-AF65-F5344CB8AC3E}">
        <p14:creationId xmlns:p14="http://schemas.microsoft.com/office/powerpoint/2010/main" val="2385083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FBCF5D2-02F6-824C-B4A1-AD44938BD24A}"/>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38E805E2-2E40-524B-88A7-901EB5BD9534}"/>
              </a:ext>
            </a:extLst>
          </p:cNvPr>
          <p:cNvSpPr>
            <a:spLocks noGrp="1"/>
          </p:cNvSpPr>
          <p:nvPr>
            <p:ph type="dt" sz="half" idx="10"/>
          </p:nvPr>
        </p:nvSpPr>
        <p:spPr/>
        <p:txBody>
          <a:bodyPr/>
          <a:lstStyle/>
          <a:p>
            <a:fld id="{14DF35C2-9EA1-2B44-BA64-580A777CD688}" type="datetimeFigureOut">
              <a:rPr lang="ru-RU" smtClean="0"/>
              <a:t>15.04.2022</a:t>
            </a:fld>
            <a:endParaRPr lang="ru-RU"/>
          </a:p>
        </p:txBody>
      </p:sp>
      <p:sp>
        <p:nvSpPr>
          <p:cNvPr id="4" name="Нижний колонтитул 3">
            <a:extLst>
              <a:ext uri="{FF2B5EF4-FFF2-40B4-BE49-F238E27FC236}">
                <a16:creationId xmlns:a16="http://schemas.microsoft.com/office/drawing/2014/main" id="{0E4223CF-EEB1-644A-A27E-09B41BACCE92}"/>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140D6119-3B80-3047-9FE0-22031CD0A789}"/>
              </a:ext>
            </a:extLst>
          </p:cNvPr>
          <p:cNvSpPr>
            <a:spLocks noGrp="1"/>
          </p:cNvSpPr>
          <p:nvPr>
            <p:ph type="sldNum" sz="quarter" idx="12"/>
          </p:nvPr>
        </p:nvSpPr>
        <p:spPr/>
        <p:txBody>
          <a:bodyPr/>
          <a:lstStyle/>
          <a:p>
            <a:fld id="{73EC9EA2-2604-BA4D-8C34-BB02BD327787}" type="slidenum">
              <a:rPr lang="ru-RU" smtClean="0"/>
              <a:t>‹#›</a:t>
            </a:fld>
            <a:endParaRPr lang="ru-RU"/>
          </a:p>
        </p:txBody>
      </p:sp>
    </p:spTree>
    <p:extLst>
      <p:ext uri="{BB962C8B-B14F-4D97-AF65-F5344CB8AC3E}">
        <p14:creationId xmlns:p14="http://schemas.microsoft.com/office/powerpoint/2010/main" val="3388346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EA8D16FA-1313-6B4C-A0C8-CBF2DF6EFFA2}"/>
              </a:ext>
            </a:extLst>
          </p:cNvPr>
          <p:cNvSpPr>
            <a:spLocks noGrp="1"/>
          </p:cNvSpPr>
          <p:nvPr>
            <p:ph type="dt" sz="half" idx="10"/>
          </p:nvPr>
        </p:nvSpPr>
        <p:spPr/>
        <p:txBody>
          <a:bodyPr/>
          <a:lstStyle/>
          <a:p>
            <a:fld id="{14DF35C2-9EA1-2B44-BA64-580A777CD688}" type="datetimeFigureOut">
              <a:rPr lang="ru-RU" smtClean="0"/>
              <a:t>15.04.2022</a:t>
            </a:fld>
            <a:endParaRPr lang="ru-RU"/>
          </a:p>
        </p:txBody>
      </p:sp>
      <p:sp>
        <p:nvSpPr>
          <p:cNvPr id="3" name="Нижний колонтитул 2">
            <a:extLst>
              <a:ext uri="{FF2B5EF4-FFF2-40B4-BE49-F238E27FC236}">
                <a16:creationId xmlns:a16="http://schemas.microsoft.com/office/drawing/2014/main" id="{A9811829-FADC-AD45-AB7C-48A674CE8A2B}"/>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C8FD234A-7C28-A244-B74E-72BD938A3923}"/>
              </a:ext>
            </a:extLst>
          </p:cNvPr>
          <p:cNvSpPr>
            <a:spLocks noGrp="1"/>
          </p:cNvSpPr>
          <p:nvPr>
            <p:ph type="sldNum" sz="quarter" idx="12"/>
          </p:nvPr>
        </p:nvSpPr>
        <p:spPr/>
        <p:txBody>
          <a:bodyPr/>
          <a:lstStyle/>
          <a:p>
            <a:fld id="{73EC9EA2-2604-BA4D-8C34-BB02BD327787}" type="slidenum">
              <a:rPr lang="ru-RU" smtClean="0"/>
              <a:t>‹#›</a:t>
            </a:fld>
            <a:endParaRPr lang="ru-RU"/>
          </a:p>
        </p:txBody>
      </p:sp>
    </p:spTree>
    <p:extLst>
      <p:ext uri="{BB962C8B-B14F-4D97-AF65-F5344CB8AC3E}">
        <p14:creationId xmlns:p14="http://schemas.microsoft.com/office/powerpoint/2010/main" val="2243036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78CE1D9-3E6D-7445-B816-FC669DD99239}"/>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BEF5F233-772B-7146-BCD4-8C3E61FC49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A85A52F0-3F75-1540-A4C2-28495D80A2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4FC702A0-D8A1-AB43-8DC6-AE4B4D04CA7B}"/>
              </a:ext>
            </a:extLst>
          </p:cNvPr>
          <p:cNvSpPr>
            <a:spLocks noGrp="1"/>
          </p:cNvSpPr>
          <p:nvPr>
            <p:ph type="dt" sz="half" idx="10"/>
          </p:nvPr>
        </p:nvSpPr>
        <p:spPr/>
        <p:txBody>
          <a:bodyPr/>
          <a:lstStyle/>
          <a:p>
            <a:fld id="{14DF35C2-9EA1-2B44-BA64-580A777CD688}" type="datetimeFigureOut">
              <a:rPr lang="ru-RU" smtClean="0"/>
              <a:t>15.04.2022</a:t>
            </a:fld>
            <a:endParaRPr lang="ru-RU"/>
          </a:p>
        </p:txBody>
      </p:sp>
      <p:sp>
        <p:nvSpPr>
          <p:cNvPr id="6" name="Нижний колонтитул 5">
            <a:extLst>
              <a:ext uri="{FF2B5EF4-FFF2-40B4-BE49-F238E27FC236}">
                <a16:creationId xmlns:a16="http://schemas.microsoft.com/office/drawing/2014/main" id="{346D37E3-E241-B64E-A948-632A9E86CBB9}"/>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B081EE02-BCE1-C148-A001-DE5BA066BCE0}"/>
              </a:ext>
            </a:extLst>
          </p:cNvPr>
          <p:cNvSpPr>
            <a:spLocks noGrp="1"/>
          </p:cNvSpPr>
          <p:nvPr>
            <p:ph type="sldNum" sz="quarter" idx="12"/>
          </p:nvPr>
        </p:nvSpPr>
        <p:spPr/>
        <p:txBody>
          <a:bodyPr/>
          <a:lstStyle/>
          <a:p>
            <a:fld id="{73EC9EA2-2604-BA4D-8C34-BB02BD327787}" type="slidenum">
              <a:rPr lang="ru-RU" smtClean="0"/>
              <a:t>‹#›</a:t>
            </a:fld>
            <a:endParaRPr lang="ru-RU"/>
          </a:p>
        </p:txBody>
      </p:sp>
    </p:spTree>
    <p:extLst>
      <p:ext uri="{BB962C8B-B14F-4D97-AF65-F5344CB8AC3E}">
        <p14:creationId xmlns:p14="http://schemas.microsoft.com/office/powerpoint/2010/main" val="1361439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0F307B2-DFE8-534F-A900-AEFD606EF9A5}"/>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5C899C22-D109-1F47-B1C0-7D4EBE07A3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FCF8CB2A-C1AD-B944-9750-708B94D9DE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A631646F-58B4-A643-AC84-7BC3E561FCBE}"/>
              </a:ext>
            </a:extLst>
          </p:cNvPr>
          <p:cNvSpPr>
            <a:spLocks noGrp="1"/>
          </p:cNvSpPr>
          <p:nvPr>
            <p:ph type="dt" sz="half" idx="10"/>
          </p:nvPr>
        </p:nvSpPr>
        <p:spPr/>
        <p:txBody>
          <a:bodyPr/>
          <a:lstStyle/>
          <a:p>
            <a:fld id="{14DF35C2-9EA1-2B44-BA64-580A777CD688}" type="datetimeFigureOut">
              <a:rPr lang="ru-RU" smtClean="0"/>
              <a:t>15.04.2022</a:t>
            </a:fld>
            <a:endParaRPr lang="ru-RU"/>
          </a:p>
        </p:txBody>
      </p:sp>
      <p:sp>
        <p:nvSpPr>
          <p:cNvPr id="6" name="Нижний колонтитул 5">
            <a:extLst>
              <a:ext uri="{FF2B5EF4-FFF2-40B4-BE49-F238E27FC236}">
                <a16:creationId xmlns:a16="http://schemas.microsoft.com/office/drawing/2014/main" id="{C2D16873-5946-3E4E-8E1C-C30375BA5945}"/>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A18E27CD-0089-FF45-A289-400FF156F8DC}"/>
              </a:ext>
            </a:extLst>
          </p:cNvPr>
          <p:cNvSpPr>
            <a:spLocks noGrp="1"/>
          </p:cNvSpPr>
          <p:nvPr>
            <p:ph type="sldNum" sz="quarter" idx="12"/>
          </p:nvPr>
        </p:nvSpPr>
        <p:spPr/>
        <p:txBody>
          <a:bodyPr/>
          <a:lstStyle/>
          <a:p>
            <a:fld id="{73EC9EA2-2604-BA4D-8C34-BB02BD327787}" type="slidenum">
              <a:rPr lang="ru-RU" smtClean="0"/>
              <a:t>‹#›</a:t>
            </a:fld>
            <a:endParaRPr lang="ru-RU"/>
          </a:p>
        </p:txBody>
      </p:sp>
    </p:spTree>
    <p:extLst>
      <p:ext uri="{BB962C8B-B14F-4D97-AF65-F5344CB8AC3E}">
        <p14:creationId xmlns:p14="http://schemas.microsoft.com/office/powerpoint/2010/main" val="3042755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A73EF59-9775-B04C-B112-4369CAF45F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1698CBFC-8443-F94A-8AE3-B06D87C3B5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D5A72EBE-8AA8-EC40-BB62-4750937CBC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DF35C2-9EA1-2B44-BA64-580A777CD688}" type="datetimeFigureOut">
              <a:rPr lang="ru-RU" smtClean="0"/>
              <a:t>15.04.2022</a:t>
            </a:fld>
            <a:endParaRPr lang="ru-RU"/>
          </a:p>
        </p:txBody>
      </p:sp>
      <p:sp>
        <p:nvSpPr>
          <p:cNvPr id="5" name="Нижний колонтитул 4">
            <a:extLst>
              <a:ext uri="{FF2B5EF4-FFF2-40B4-BE49-F238E27FC236}">
                <a16:creationId xmlns:a16="http://schemas.microsoft.com/office/drawing/2014/main" id="{BABA0FF5-9A33-684E-AF46-25E760F57C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BAB3CDE1-86F4-A940-8BA8-8435147151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EC9EA2-2604-BA4D-8C34-BB02BD327787}" type="slidenum">
              <a:rPr lang="ru-RU" smtClean="0"/>
              <a:t>‹#›</a:t>
            </a:fld>
            <a:endParaRPr lang="ru-RU"/>
          </a:p>
        </p:txBody>
      </p:sp>
    </p:spTree>
    <p:extLst>
      <p:ext uri="{BB962C8B-B14F-4D97-AF65-F5344CB8AC3E}">
        <p14:creationId xmlns:p14="http://schemas.microsoft.com/office/powerpoint/2010/main" val="39482362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hurma.work/ru/blog/8-tipov-toksichnyh-sotrudnikov-i-metody-raboty-s-nimi/"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hurma.work/ru/blog/teorii-motivaczii-i-ih-znachenie-dlya-upravleniya-personalom/"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trends.rbc.ru/trends/education/5ef9b93b9a79470ce52b3693"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trends.rbc.ru/trends/education/5ea9ae9b9a79475f3a65908c"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4325C8-3385-9048-B04F-9DC0CC7175B7}"/>
              </a:ext>
            </a:extLst>
          </p:cNvPr>
          <p:cNvSpPr>
            <a:spLocks noGrp="1"/>
          </p:cNvSpPr>
          <p:nvPr>
            <p:ph type="ctrTitle"/>
          </p:nvPr>
        </p:nvSpPr>
        <p:spPr>
          <a:xfrm>
            <a:off x="1524000" y="2279505"/>
            <a:ext cx="9144000" cy="906756"/>
          </a:xfrm>
        </p:spPr>
        <p:txBody>
          <a:bodyPr>
            <a:normAutofit fontScale="90000"/>
          </a:bodyPr>
          <a:lstStyle/>
          <a:p>
            <a:r>
              <a:rPr lang="ru-RU" sz="6600" dirty="0">
                <a:solidFill>
                  <a:schemeClr val="accent6">
                    <a:lumMod val="75000"/>
                  </a:schemeClr>
                </a:solidFill>
              </a:rPr>
              <a:t>Управление людьми</a:t>
            </a:r>
            <a:r>
              <a:rPr lang="ru-RU" sz="6600" dirty="0">
                <a:solidFill>
                  <a:schemeClr val="accent2">
                    <a:lumMod val="75000"/>
                  </a:schemeClr>
                </a:solidFill>
              </a:rPr>
              <a:t> </a:t>
            </a:r>
            <a:endParaRPr lang="ru-RU" sz="6600" dirty="0">
              <a:solidFill>
                <a:schemeClr val="accent6">
                  <a:lumMod val="50000"/>
                </a:schemeClr>
              </a:solidFill>
            </a:endParaRPr>
          </a:p>
        </p:txBody>
      </p:sp>
      <p:sp>
        <p:nvSpPr>
          <p:cNvPr id="3" name="Подзаголовок 2">
            <a:extLst>
              <a:ext uri="{FF2B5EF4-FFF2-40B4-BE49-F238E27FC236}">
                <a16:creationId xmlns:a16="http://schemas.microsoft.com/office/drawing/2014/main" id="{3F4A239C-2F7B-3443-BF8A-80110565D611}"/>
              </a:ext>
            </a:extLst>
          </p:cNvPr>
          <p:cNvSpPr>
            <a:spLocks noGrp="1"/>
          </p:cNvSpPr>
          <p:nvPr>
            <p:ph type="subTitle" idx="1"/>
          </p:nvPr>
        </p:nvSpPr>
        <p:spPr>
          <a:xfrm>
            <a:off x="1524000" y="3884237"/>
            <a:ext cx="9144000" cy="2035715"/>
          </a:xfrm>
        </p:spPr>
        <p:txBody>
          <a:bodyPr>
            <a:normAutofit fontScale="85000" lnSpcReduction="20000"/>
          </a:bodyPr>
          <a:lstStyle/>
          <a:p>
            <a:r>
              <a:rPr lang="en-US" dirty="0"/>
              <a:t>Soft-skills, </a:t>
            </a:r>
            <a:r>
              <a:rPr lang="ru-RU" dirty="0"/>
              <a:t>стили управления и всё всё всё…</a:t>
            </a:r>
          </a:p>
          <a:p>
            <a:endParaRPr lang="ru-RU" dirty="0"/>
          </a:p>
          <a:p>
            <a:endParaRPr lang="en-US" dirty="0"/>
          </a:p>
          <a:p>
            <a:endParaRPr lang="en-US" dirty="0"/>
          </a:p>
          <a:p>
            <a:endParaRPr lang="ru-RU" dirty="0"/>
          </a:p>
          <a:p>
            <a:r>
              <a:rPr lang="en-US" dirty="0"/>
              <a:t>© </a:t>
            </a:r>
            <a:r>
              <a:rPr lang="ru-RU" dirty="0"/>
              <a:t>Валерий Студенников</a:t>
            </a:r>
          </a:p>
        </p:txBody>
      </p:sp>
      <p:pic>
        <p:nvPicPr>
          <p:cNvPr id="5" name="Рисунок 4">
            <a:extLst>
              <a:ext uri="{FF2B5EF4-FFF2-40B4-BE49-F238E27FC236}">
                <a16:creationId xmlns:a16="http://schemas.microsoft.com/office/drawing/2014/main" id="{BE6F0A75-AED9-D548-8F89-06654AE65A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3987" y="181248"/>
            <a:ext cx="3069020" cy="906756"/>
          </a:xfrm>
          <a:prstGeom prst="rect">
            <a:avLst/>
          </a:prstGeom>
        </p:spPr>
      </p:pic>
      <p:sp>
        <p:nvSpPr>
          <p:cNvPr id="6" name="TextBox 5">
            <a:extLst>
              <a:ext uri="{FF2B5EF4-FFF2-40B4-BE49-F238E27FC236}">
                <a16:creationId xmlns:a16="http://schemas.microsoft.com/office/drawing/2014/main" id="{9FC01E9D-0F8C-C342-8B4E-23ECCA7B9B63}"/>
              </a:ext>
            </a:extLst>
          </p:cNvPr>
          <p:cNvSpPr txBox="1"/>
          <p:nvPr/>
        </p:nvSpPr>
        <p:spPr>
          <a:xfrm>
            <a:off x="8118142" y="265294"/>
            <a:ext cx="3742819" cy="369332"/>
          </a:xfrm>
          <a:prstGeom prst="rect">
            <a:avLst/>
          </a:prstGeom>
          <a:noFill/>
        </p:spPr>
        <p:txBody>
          <a:bodyPr wrap="none" rtlCol="0">
            <a:spAutoFit/>
          </a:bodyPr>
          <a:lstStyle/>
          <a:p>
            <a:r>
              <a:rPr lang="ru-RU" dirty="0">
                <a:solidFill>
                  <a:schemeClr val="accent6"/>
                </a:solidFill>
              </a:rPr>
              <a:t>Курс «Менеджмент разработки ПО»</a:t>
            </a:r>
          </a:p>
        </p:txBody>
      </p:sp>
    </p:spTree>
    <p:extLst>
      <p:ext uri="{BB962C8B-B14F-4D97-AF65-F5344CB8AC3E}">
        <p14:creationId xmlns:p14="http://schemas.microsoft.com/office/powerpoint/2010/main" val="1548369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0DB1731-3A04-B042-AC8B-C4338A08C69F}"/>
              </a:ext>
            </a:extLst>
          </p:cNvPr>
          <p:cNvSpPr>
            <a:spLocks noGrp="1"/>
          </p:cNvSpPr>
          <p:nvPr>
            <p:ph type="title"/>
          </p:nvPr>
        </p:nvSpPr>
        <p:spPr>
          <a:xfrm>
            <a:off x="738277" y="451390"/>
            <a:ext cx="10515600" cy="704550"/>
          </a:xfrm>
        </p:spPr>
        <p:txBody>
          <a:bodyPr>
            <a:normAutofit/>
          </a:bodyPr>
          <a:lstStyle/>
          <a:p>
            <a:r>
              <a:rPr lang="ru-RU" dirty="0"/>
              <a:t>3 типа сотрудников: </a:t>
            </a:r>
            <a:r>
              <a:rPr lang="en-US" dirty="0"/>
              <a:t>ABC</a:t>
            </a:r>
            <a:endParaRPr lang="ru-RU" dirty="0"/>
          </a:p>
        </p:txBody>
      </p:sp>
      <p:sp>
        <p:nvSpPr>
          <p:cNvPr id="3" name="Объект 2">
            <a:extLst>
              <a:ext uri="{FF2B5EF4-FFF2-40B4-BE49-F238E27FC236}">
                <a16:creationId xmlns:a16="http://schemas.microsoft.com/office/drawing/2014/main" id="{9C97FC6D-3243-AA4B-BCA2-334EE91C8404}"/>
              </a:ext>
            </a:extLst>
          </p:cNvPr>
          <p:cNvSpPr>
            <a:spLocks noGrp="1"/>
          </p:cNvSpPr>
          <p:nvPr>
            <p:ph idx="1"/>
          </p:nvPr>
        </p:nvSpPr>
        <p:spPr>
          <a:xfrm>
            <a:off x="638355" y="1466491"/>
            <a:ext cx="10715445" cy="4710472"/>
          </a:xfrm>
        </p:spPr>
        <p:txBody>
          <a:bodyPr>
            <a:normAutofit fontScale="70000" lnSpcReduction="20000"/>
          </a:bodyPr>
          <a:lstStyle/>
          <a:p>
            <a:pPr marL="0" indent="0">
              <a:buNone/>
            </a:pPr>
            <a:r>
              <a:rPr lang="ru-RU" dirty="0"/>
              <a:t>Джек Уэлч, бывший гендиректор </a:t>
            </a:r>
            <a:r>
              <a:rPr lang="en" dirty="0"/>
              <a:t>General Electric, </a:t>
            </a:r>
            <a:r>
              <a:rPr lang="ru-RU" dirty="0"/>
              <a:t>в 1980-х разработал систему категоризации сотрудников — «20-70-10». Считается, что 20% — это очень продуктивные сотрудники, 70% относятся к средним по продуктивности и 10% — работники, которых смело можно увольнять.</a:t>
            </a:r>
          </a:p>
          <a:p>
            <a:r>
              <a:rPr lang="ru-RU" b="1" dirty="0"/>
              <a:t>С-</a:t>
            </a:r>
            <a:r>
              <a:rPr lang="en" b="1" dirty="0"/>
              <a:t>Players</a:t>
            </a:r>
            <a:r>
              <a:rPr lang="en" dirty="0"/>
              <a:t>:</a:t>
            </a:r>
            <a:br>
              <a:rPr lang="ru-RU" dirty="0"/>
            </a:br>
            <a:r>
              <a:rPr lang="ru-RU" u="sng" dirty="0">
                <a:hlinkClick r:id="rId2"/>
              </a:rPr>
              <a:t>«Токсичные» сотрудники</a:t>
            </a:r>
            <a:r>
              <a:rPr lang="en-US" u="sng" dirty="0"/>
              <a:t>; </a:t>
            </a:r>
            <a:r>
              <a:rPr lang="ru-RU" dirty="0"/>
              <a:t>не приносят результата, во время перекуров сплетничают и заражают негативом других</a:t>
            </a:r>
            <a:r>
              <a:rPr lang="en-US" dirty="0"/>
              <a:t>; </a:t>
            </a:r>
            <a:r>
              <a:rPr lang="ru-RU" dirty="0"/>
              <a:t>всем недовольны, демотивированы, если бы не висящий на них кредит, то давно бы уже ушли. Не разделяют ценностей компании и не приносят ей ничего положительного.</a:t>
            </a:r>
            <a:br>
              <a:rPr lang="ru-RU" dirty="0"/>
            </a:br>
            <a:br>
              <a:rPr lang="ru-RU" dirty="0"/>
            </a:br>
            <a:r>
              <a:rPr lang="ru-RU" b="1" dirty="0"/>
              <a:t>Как с ними работать?</a:t>
            </a:r>
          </a:p>
          <a:p>
            <a:pPr lvl="1"/>
            <a:r>
              <a:rPr lang="ru-RU" dirty="0"/>
              <a:t>сотрудник не на своей должности — можно дать шанс и перевести на другую должность</a:t>
            </a:r>
          </a:p>
          <a:p>
            <a:pPr lvl="1"/>
            <a:r>
              <a:rPr lang="ru-RU" dirty="0"/>
              <a:t>это его жизненная позиция — увольнение неизбежно.</a:t>
            </a:r>
          </a:p>
          <a:p>
            <a:r>
              <a:rPr lang="ru-RU" b="1" dirty="0"/>
              <a:t>В-</a:t>
            </a:r>
            <a:r>
              <a:rPr lang="en" b="1" dirty="0"/>
              <a:t>Players</a:t>
            </a:r>
            <a:r>
              <a:rPr lang="ru-RU" dirty="0"/>
              <a:t>:</a:t>
            </a:r>
            <a:br>
              <a:rPr lang="ru-RU" dirty="0"/>
            </a:br>
            <a:r>
              <a:rPr lang="ru-RU" dirty="0"/>
              <a:t>«Костяк» компании, они знают как все работает. Стабильно выполняют свои обязанности, и делают это в срок. Не инициативны и вряд ли пойдут к начальнику с новыми предложениями. Иногда повседневную работу выполняют без особого энтузиазма, но все же выполняют.</a:t>
            </a:r>
            <a:br>
              <a:rPr lang="ru-RU" dirty="0"/>
            </a:br>
            <a:br>
              <a:rPr lang="ru-RU" dirty="0"/>
            </a:br>
            <a:r>
              <a:rPr lang="ru-RU" b="1" dirty="0"/>
              <a:t>Как с ними работать?</a:t>
            </a:r>
            <a:r>
              <a:rPr lang="ru-RU" dirty="0"/>
              <a:t> Обычно</a:t>
            </a:r>
            <a:r>
              <a:rPr lang="en" dirty="0"/>
              <a:t> </a:t>
            </a:r>
            <a:r>
              <a:rPr lang="ru-RU" dirty="0"/>
              <a:t>не стремятся к карьерным высотам. Они находятся в своей зоне комфорта. Существует еще один подтип — В-</a:t>
            </a:r>
            <a:r>
              <a:rPr lang="en" dirty="0"/>
              <a:t>Players+. </a:t>
            </a:r>
            <a:r>
              <a:rPr lang="ru-RU" dirty="0"/>
              <a:t>Это сотрудники, которые могут перейти в категорию С, или потенциальные А-</a:t>
            </a:r>
            <a:r>
              <a:rPr lang="en" dirty="0"/>
              <a:t>Players.</a:t>
            </a:r>
          </a:p>
          <a:p>
            <a:pPr marL="0" indent="0">
              <a:buNone/>
            </a:pPr>
            <a:endParaRPr lang="ru-RU" dirty="0"/>
          </a:p>
        </p:txBody>
      </p:sp>
    </p:spTree>
    <p:extLst>
      <p:ext uri="{BB962C8B-B14F-4D97-AF65-F5344CB8AC3E}">
        <p14:creationId xmlns:p14="http://schemas.microsoft.com/office/powerpoint/2010/main" val="2256629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6C15CC0-3742-0947-8A7B-C4C78FA12B8C}"/>
              </a:ext>
            </a:extLst>
          </p:cNvPr>
          <p:cNvSpPr>
            <a:spLocks noGrp="1"/>
          </p:cNvSpPr>
          <p:nvPr>
            <p:ph type="title"/>
          </p:nvPr>
        </p:nvSpPr>
        <p:spPr>
          <a:xfrm>
            <a:off x="838200" y="365125"/>
            <a:ext cx="10515600" cy="764935"/>
          </a:xfrm>
        </p:spPr>
        <p:txBody>
          <a:bodyPr/>
          <a:lstStyle/>
          <a:p>
            <a:r>
              <a:rPr lang="ru-RU" dirty="0"/>
              <a:t>3 типа сотрудников: </a:t>
            </a:r>
            <a:r>
              <a:rPr lang="en-US" dirty="0"/>
              <a:t>ABC</a:t>
            </a:r>
            <a:endParaRPr lang="ru-RU" dirty="0"/>
          </a:p>
        </p:txBody>
      </p:sp>
      <p:sp>
        <p:nvSpPr>
          <p:cNvPr id="3" name="Объект 2">
            <a:extLst>
              <a:ext uri="{FF2B5EF4-FFF2-40B4-BE49-F238E27FC236}">
                <a16:creationId xmlns:a16="http://schemas.microsoft.com/office/drawing/2014/main" id="{F96318AE-92A0-B54D-9460-55B16E48DBD7}"/>
              </a:ext>
            </a:extLst>
          </p:cNvPr>
          <p:cNvSpPr>
            <a:spLocks noGrp="1"/>
          </p:cNvSpPr>
          <p:nvPr>
            <p:ph idx="1"/>
          </p:nvPr>
        </p:nvSpPr>
        <p:spPr>
          <a:xfrm>
            <a:off x="838200" y="1259457"/>
            <a:ext cx="10515600" cy="5382883"/>
          </a:xfrm>
        </p:spPr>
        <p:txBody>
          <a:bodyPr>
            <a:normAutofit fontScale="70000" lnSpcReduction="20000"/>
          </a:bodyPr>
          <a:lstStyle/>
          <a:p>
            <a:r>
              <a:rPr lang="ru-RU" b="1" dirty="0"/>
              <a:t>А-</a:t>
            </a:r>
            <a:r>
              <a:rPr lang="en" b="1" dirty="0"/>
              <a:t>Players</a:t>
            </a:r>
            <a:br>
              <a:rPr lang="ru-RU" dirty="0"/>
            </a:br>
            <a:r>
              <a:rPr lang="ru-RU" dirty="0"/>
              <a:t>Люди с горящими глазами, постоянным потоком идей и верой в проекты. Они практически живут на работе, а приходя домой — думают о работе. Максималисты, перфекционисты. Прекрасно справляется как с коллективной работой, так и с работой в одиночку. Развитие для них на первом месте.</a:t>
            </a:r>
          </a:p>
          <a:p>
            <a:r>
              <a:rPr lang="ru-RU" dirty="0"/>
              <a:t>Характеристики:</a:t>
            </a:r>
          </a:p>
          <a:p>
            <a:pPr lvl="1"/>
            <a:r>
              <a:rPr lang="ru-RU" dirty="0"/>
              <a:t>Жажда конкуренции (между компаниями, а не личной)</a:t>
            </a:r>
          </a:p>
          <a:p>
            <a:pPr lvl="1"/>
            <a:r>
              <a:rPr lang="ru-RU" dirty="0"/>
              <a:t>Мышление чемпиона — это убеждение в неизбежной победе</a:t>
            </a:r>
          </a:p>
          <a:p>
            <a:pPr lvl="1"/>
            <a:r>
              <a:rPr lang="ru-RU" dirty="0"/>
              <a:t>Самодисциплина — способны мотивировать себя, они знают, как сосредоточиться и расставить приоритеты</a:t>
            </a:r>
          </a:p>
          <a:p>
            <a:pPr lvl="1"/>
            <a:r>
              <a:rPr lang="ru-RU" dirty="0"/>
              <a:t>Честность</a:t>
            </a:r>
          </a:p>
          <a:p>
            <a:pPr lvl="1"/>
            <a:r>
              <a:rPr lang="ru-RU" dirty="0"/>
              <a:t>Продуманность</a:t>
            </a:r>
            <a:endParaRPr lang="en" dirty="0"/>
          </a:p>
          <a:p>
            <a:r>
              <a:rPr lang="ru-RU" b="1" dirty="0"/>
              <a:t>Как с ними работать? </a:t>
            </a:r>
            <a:r>
              <a:rPr lang="ru-RU" dirty="0"/>
              <a:t>Такие сотрудники наиболее успешно выполняют обязанности, пока их действия никем чрезмерно не ограничиваются. Любые признаки жесткого контроля — и А-</a:t>
            </a:r>
            <a:r>
              <a:rPr lang="en" dirty="0"/>
              <a:t>Players </a:t>
            </a:r>
            <a:r>
              <a:rPr lang="ru-RU" dirty="0"/>
              <a:t>больше не эффективны. </a:t>
            </a:r>
          </a:p>
          <a:p>
            <a:r>
              <a:rPr lang="ru-RU" dirty="0"/>
              <a:t>А-</a:t>
            </a:r>
            <a:r>
              <a:rPr lang="en" dirty="0"/>
              <a:t>Players </a:t>
            </a:r>
            <a:r>
              <a:rPr lang="ru-RU" dirty="0"/>
              <a:t>должны присутствовать в коллективе. Им нужны комфортные условия для реализации идей и чтобы их заслуги признавались. Также важно держать на контроле игроков «В+» и </a:t>
            </a:r>
            <a:r>
              <a:rPr lang="ru-RU" u="sng" dirty="0">
                <a:hlinkClick r:id="rId2"/>
              </a:rPr>
              <a:t>мотивировать</a:t>
            </a:r>
            <a:r>
              <a:rPr lang="ru-RU" dirty="0"/>
              <a:t> их стать игроками «А».</a:t>
            </a:r>
          </a:p>
          <a:p>
            <a:r>
              <a:rPr lang="ru-RU" dirty="0"/>
              <a:t>Для создания слаженной команды, в коллективе</a:t>
            </a:r>
            <a:r>
              <a:rPr lang="ru-RU" b="1" dirty="0"/>
              <a:t> </a:t>
            </a:r>
            <a:r>
              <a:rPr lang="ru-RU" dirty="0"/>
              <a:t>важно объединить игроков типа «А» и «В+». Помимо продуктивного сотрудничества, такой союз даст свои результаты: А-</a:t>
            </a:r>
            <a:r>
              <a:rPr lang="en" dirty="0"/>
              <a:t>Players </a:t>
            </a:r>
            <a:r>
              <a:rPr lang="ru-RU" dirty="0"/>
              <a:t>будут помогать В-Р</a:t>
            </a:r>
            <a:r>
              <a:rPr lang="en" dirty="0"/>
              <a:t>layers+ </a:t>
            </a:r>
            <a:r>
              <a:rPr lang="ru-RU" dirty="0"/>
              <a:t>развиваться, тем самым перетягивая их в свою категорию.</a:t>
            </a:r>
          </a:p>
          <a:p>
            <a:endParaRPr lang="ru-RU" dirty="0"/>
          </a:p>
        </p:txBody>
      </p:sp>
    </p:spTree>
    <p:extLst>
      <p:ext uri="{BB962C8B-B14F-4D97-AF65-F5344CB8AC3E}">
        <p14:creationId xmlns:p14="http://schemas.microsoft.com/office/powerpoint/2010/main" val="2674846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3D123C1-492B-0C4F-9DE3-137EB129B5CA}"/>
              </a:ext>
            </a:extLst>
          </p:cNvPr>
          <p:cNvSpPr>
            <a:spLocks noGrp="1"/>
          </p:cNvSpPr>
          <p:nvPr>
            <p:ph type="title"/>
          </p:nvPr>
        </p:nvSpPr>
        <p:spPr>
          <a:xfrm>
            <a:off x="838200" y="365125"/>
            <a:ext cx="10515600" cy="808067"/>
          </a:xfrm>
        </p:spPr>
        <p:txBody>
          <a:bodyPr/>
          <a:lstStyle/>
          <a:p>
            <a:r>
              <a:rPr lang="ru-RU" dirty="0"/>
              <a:t>Другая типология </a:t>
            </a:r>
            <a:r>
              <a:rPr lang="en-US" dirty="0"/>
              <a:t>ABC</a:t>
            </a:r>
            <a:endParaRPr lang="ru-RU" dirty="0"/>
          </a:p>
        </p:txBody>
      </p:sp>
      <p:sp>
        <p:nvSpPr>
          <p:cNvPr id="3" name="Объект 2">
            <a:extLst>
              <a:ext uri="{FF2B5EF4-FFF2-40B4-BE49-F238E27FC236}">
                <a16:creationId xmlns:a16="http://schemas.microsoft.com/office/drawing/2014/main" id="{F18F4DA4-5C74-5C44-BC04-1F6C8A2F51F2}"/>
              </a:ext>
            </a:extLst>
          </p:cNvPr>
          <p:cNvSpPr>
            <a:spLocks noGrp="1"/>
          </p:cNvSpPr>
          <p:nvPr>
            <p:ph idx="1"/>
          </p:nvPr>
        </p:nvSpPr>
        <p:spPr>
          <a:xfrm>
            <a:off x="838200" y="1492370"/>
            <a:ext cx="10515600" cy="4684593"/>
          </a:xfrm>
        </p:spPr>
        <p:txBody>
          <a:bodyPr>
            <a:normAutofit/>
          </a:bodyPr>
          <a:lstStyle/>
          <a:p>
            <a:r>
              <a:rPr lang="en" b="1" dirty="0"/>
              <a:t>A</a:t>
            </a:r>
            <a:r>
              <a:rPr lang="en" dirty="0"/>
              <a:t> — </a:t>
            </a:r>
            <a:r>
              <a:rPr lang="ru-RU" dirty="0"/>
              <a:t>наиболее талантливые и вовлечённые сотрудники. Хотят работать с другими талантливыми людьми. Нанимают людей такого же уровня или выше. Для них результат важнее карьерной позиции, поэтому их подчинённые могут стать потом их руководителями — это нормально.</a:t>
            </a:r>
          </a:p>
          <a:p>
            <a:r>
              <a:rPr lang="en-US" b="1" dirty="0"/>
              <a:t>B</a:t>
            </a:r>
            <a:r>
              <a:rPr lang="en-US" dirty="0"/>
              <a:t> — </a:t>
            </a:r>
            <a:r>
              <a:rPr lang="ru-RU" dirty="0"/>
              <a:t>менее талантливые, карьеристы, держатся за своё место. Нанимают людей типа </a:t>
            </a:r>
            <a:r>
              <a:rPr lang="en-US" dirty="0"/>
              <a:t>C</a:t>
            </a:r>
            <a:r>
              <a:rPr lang="ru-RU" dirty="0"/>
              <a:t>, чтобы те их «не подсидели»</a:t>
            </a:r>
            <a:endParaRPr lang="en-US" dirty="0"/>
          </a:p>
          <a:p>
            <a:r>
              <a:rPr lang="en-US" b="1" dirty="0"/>
              <a:t>C</a:t>
            </a:r>
            <a:r>
              <a:rPr lang="en-US" dirty="0"/>
              <a:t> — </a:t>
            </a:r>
            <a:r>
              <a:rPr lang="ru-RU" dirty="0"/>
              <a:t>наименее талантливые</a:t>
            </a:r>
            <a:endParaRPr lang="en" dirty="0"/>
          </a:p>
        </p:txBody>
      </p:sp>
    </p:spTree>
    <p:extLst>
      <p:ext uri="{BB962C8B-B14F-4D97-AF65-F5344CB8AC3E}">
        <p14:creationId xmlns:p14="http://schemas.microsoft.com/office/powerpoint/2010/main" val="1005606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E0B21E2-381E-1640-BA42-E570F55C7D8F}"/>
              </a:ext>
            </a:extLst>
          </p:cNvPr>
          <p:cNvSpPr>
            <a:spLocks noGrp="1"/>
          </p:cNvSpPr>
          <p:nvPr>
            <p:ph type="title"/>
          </p:nvPr>
        </p:nvSpPr>
        <p:spPr>
          <a:xfrm>
            <a:off x="838200" y="365125"/>
            <a:ext cx="10515600" cy="721803"/>
          </a:xfrm>
        </p:spPr>
        <p:txBody>
          <a:bodyPr/>
          <a:lstStyle/>
          <a:p>
            <a:r>
              <a:rPr lang="ru-RU" dirty="0"/>
              <a:t>«От хорошего к великому» Джим Коллинз</a:t>
            </a:r>
          </a:p>
        </p:txBody>
      </p:sp>
      <p:sp>
        <p:nvSpPr>
          <p:cNvPr id="3" name="Объект 2">
            <a:extLst>
              <a:ext uri="{FF2B5EF4-FFF2-40B4-BE49-F238E27FC236}">
                <a16:creationId xmlns:a16="http://schemas.microsoft.com/office/drawing/2014/main" id="{69477912-3CA4-AE46-8574-7194F0007048}"/>
              </a:ext>
            </a:extLst>
          </p:cNvPr>
          <p:cNvSpPr>
            <a:spLocks noGrp="1"/>
          </p:cNvSpPr>
          <p:nvPr>
            <p:ph idx="1"/>
          </p:nvPr>
        </p:nvSpPr>
        <p:spPr>
          <a:xfrm>
            <a:off x="4132052" y="1313489"/>
            <a:ext cx="7763774" cy="5277092"/>
          </a:xfrm>
        </p:spPr>
        <p:txBody>
          <a:bodyPr>
            <a:normAutofit fontScale="62500" lnSpcReduction="20000"/>
          </a:bodyPr>
          <a:lstStyle/>
          <a:p>
            <a:pPr marL="0" indent="0">
              <a:buNone/>
            </a:pPr>
            <a:r>
              <a:rPr lang="ru-RU" dirty="0"/>
              <a:t>5 уровней руководителей</a:t>
            </a:r>
          </a:p>
          <a:p>
            <a:pPr marL="334350" indent="-334350">
              <a:spcBef>
                <a:spcPts val="400"/>
              </a:spcBef>
              <a:buFont typeface="+mj-lt"/>
              <a:buAutoNum type="arabicPeriod"/>
            </a:pPr>
            <a:r>
              <a:rPr lang="ru-RU" dirty="0"/>
              <a:t>высокопрофессиональный сотрудник, активно использует свои способности, знания, опыт и умения.</a:t>
            </a:r>
          </a:p>
          <a:p>
            <a:pPr marL="334350" indent="-334350">
              <a:spcBef>
                <a:spcPts val="400"/>
              </a:spcBef>
              <a:buFont typeface="+mj-lt"/>
              <a:buAutoNum type="arabicPeriod"/>
            </a:pPr>
            <a:r>
              <a:rPr lang="ru-RU" dirty="0"/>
              <a:t>ценный член команды — вносит в достижение целей свой вклад и эффективно взаимодействует с другими членами команды.</a:t>
            </a:r>
          </a:p>
          <a:p>
            <a:pPr marL="334350" indent="-334350">
              <a:spcBef>
                <a:spcPts val="400"/>
              </a:spcBef>
              <a:buFont typeface="+mj-lt"/>
              <a:buAutoNum type="arabicPeriod"/>
            </a:pPr>
            <a:r>
              <a:rPr lang="ru-RU" dirty="0"/>
              <a:t>компетентный менеджер, который умеет организовывать людей и рационально распределяет ресурсы.</a:t>
            </a:r>
          </a:p>
          <a:p>
            <a:pPr marL="334350" indent="-334350">
              <a:spcBef>
                <a:spcPts val="400"/>
              </a:spcBef>
              <a:buFont typeface="+mj-lt"/>
              <a:buAutoNum type="arabicPeriod"/>
            </a:pPr>
            <a:r>
              <a:rPr lang="ru-RU" dirty="0"/>
              <a:t>эффективный руководитель, способный сформировать видение будущего и добиться того, чтобы компания продвигалась по намеченному пути.</a:t>
            </a:r>
          </a:p>
          <a:p>
            <a:pPr marL="334350" indent="-334350">
              <a:spcBef>
                <a:spcPts val="400"/>
              </a:spcBef>
              <a:buFont typeface="+mj-lt"/>
              <a:buAutoNum type="arabicPeriod"/>
            </a:pPr>
            <a:r>
              <a:rPr lang="ru-RU" dirty="0"/>
              <a:t>позволяет добиться исключительных результатов и обладает выдающимися личностными качествами.</a:t>
            </a:r>
          </a:p>
          <a:p>
            <a:pPr marL="0" indent="0">
              <a:buNone/>
            </a:pPr>
            <a:r>
              <a:rPr lang="ru-RU" dirty="0"/>
              <a:t>Каждый следующий уровень руководителя включает в себя качества всех предыдущих уровней.</a:t>
            </a:r>
          </a:p>
          <a:p>
            <a:pPr marL="0" indent="0">
              <a:buNone/>
            </a:pPr>
            <a:r>
              <a:rPr lang="ru-RU" dirty="0"/>
              <a:t>Руководители 5-го уровня: главное в их жизни — это успех компаний, и только потом уже стремление к собственному благополучию и славе. Они хотят видеть компанию еще более успешной в будущем, не придавая значения тому, чтобы кто-то узнал, чьи именно усилия явились основой успеха.</a:t>
            </a:r>
            <a:br>
              <a:rPr lang="ru-RU" dirty="0"/>
            </a:br>
            <a:r>
              <a:rPr lang="ru-RU" dirty="0"/>
              <a:t>«Я хотел бы, сидя однажды у себя на веранде, увидеть одну из самых великих компаний в мире и сказать: “Я там работал”».</a:t>
            </a:r>
            <a:br>
              <a:rPr lang="ru-RU" dirty="0"/>
            </a:br>
            <a:r>
              <a:rPr lang="ru-RU" dirty="0"/>
              <a:t>Отличаются невероятной скромностью. Они списывают успехи и победы на случайные факторы, над которыми они не властны, а неудачи и ошибки смело «забирают» себе. Обычные руководители действуют с точностью до наоборот.</a:t>
            </a:r>
          </a:p>
        </p:txBody>
      </p:sp>
      <p:pic>
        <p:nvPicPr>
          <p:cNvPr id="5" name="Рисунок 4">
            <a:extLst>
              <a:ext uri="{FF2B5EF4-FFF2-40B4-BE49-F238E27FC236}">
                <a16:creationId xmlns:a16="http://schemas.microsoft.com/office/drawing/2014/main" id="{279E78CE-79C4-0C42-8093-4420B3CBB118}"/>
              </a:ext>
            </a:extLst>
          </p:cNvPr>
          <p:cNvPicPr>
            <a:picLocks noChangeAspect="1"/>
          </p:cNvPicPr>
          <p:nvPr/>
        </p:nvPicPr>
        <p:blipFill>
          <a:blip r:embed="rId2"/>
          <a:stretch>
            <a:fillRect/>
          </a:stretch>
        </p:blipFill>
        <p:spPr>
          <a:xfrm>
            <a:off x="0" y="1313489"/>
            <a:ext cx="3885519" cy="4971991"/>
          </a:xfrm>
          <a:prstGeom prst="rect">
            <a:avLst/>
          </a:prstGeom>
        </p:spPr>
      </p:pic>
    </p:spTree>
    <p:extLst>
      <p:ext uri="{BB962C8B-B14F-4D97-AF65-F5344CB8AC3E}">
        <p14:creationId xmlns:p14="http://schemas.microsoft.com/office/powerpoint/2010/main" val="3888953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09DA838-B517-0844-8C09-35C082127C35}"/>
              </a:ext>
            </a:extLst>
          </p:cNvPr>
          <p:cNvSpPr>
            <a:spLocks noGrp="1"/>
          </p:cNvSpPr>
          <p:nvPr>
            <p:ph type="title"/>
          </p:nvPr>
        </p:nvSpPr>
        <p:spPr>
          <a:xfrm>
            <a:off x="838200" y="365126"/>
            <a:ext cx="10515600" cy="514768"/>
          </a:xfrm>
        </p:spPr>
        <p:txBody>
          <a:bodyPr>
            <a:normAutofit/>
          </a:bodyPr>
          <a:lstStyle/>
          <a:p>
            <a:r>
              <a:rPr lang="ru-RU" sz="2800" dirty="0"/>
              <a:t>Человеко-</a:t>
            </a:r>
            <a:r>
              <a:rPr lang="ru-RU" sz="2800" dirty="0" err="1"/>
              <a:t>центричное</a:t>
            </a:r>
            <a:r>
              <a:rPr lang="ru-RU" sz="2800" dirty="0"/>
              <a:t> лидерство: </a:t>
            </a:r>
            <a:r>
              <a:rPr lang="ru-RU" sz="2800" b="1" dirty="0">
                <a:solidFill>
                  <a:srgbClr val="FF0000"/>
                </a:solidFill>
              </a:rPr>
              <a:t>что лидер делает в минус</a:t>
            </a:r>
          </a:p>
        </p:txBody>
      </p:sp>
      <p:sp>
        <p:nvSpPr>
          <p:cNvPr id="3" name="Объект 2">
            <a:extLst>
              <a:ext uri="{FF2B5EF4-FFF2-40B4-BE49-F238E27FC236}">
                <a16:creationId xmlns:a16="http://schemas.microsoft.com/office/drawing/2014/main" id="{8FA83943-C10A-2042-B8DE-E60B5AA8B1FD}"/>
              </a:ext>
            </a:extLst>
          </p:cNvPr>
          <p:cNvSpPr>
            <a:spLocks noGrp="1"/>
          </p:cNvSpPr>
          <p:nvPr>
            <p:ph idx="1"/>
          </p:nvPr>
        </p:nvSpPr>
        <p:spPr>
          <a:xfrm>
            <a:off x="310551" y="879893"/>
            <a:ext cx="5400136" cy="5909095"/>
          </a:xfrm>
        </p:spPr>
        <p:txBody>
          <a:bodyPr>
            <a:normAutofit fontScale="55000" lnSpcReduction="20000"/>
          </a:bodyPr>
          <a:lstStyle/>
          <a:p>
            <a:pPr>
              <a:spcBef>
                <a:spcPts val="0"/>
              </a:spcBef>
            </a:pPr>
            <a:r>
              <a:rPr lang="ru-RU" dirty="0"/>
              <a:t>Отчуждён, не участвует, не с командой</a:t>
            </a:r>
          </a:p>
          <a:p>
            <a:pPr>
              <a:spcBef>
                <a:spcPts val="0"/>
              </a:spcBef>
            </a:pPr>
            <a:r>
              <a:rPr lang="ru-RU" dirty="0"/>
              <a:t>Высокомерен, холоден</a:t>
            </a:r>
          </a:p>
          <a:p>
            <a:pPr>
              <a:spcBef>
                <a:spcPts val="0"/>
              </a:spcBef>
            </a:pPr>
            <a:r>
              <a:rPr lang="ru-RU" dirty="0"/>
              <a:t>Не разделяет цели и ценности компании</a:t>
            </a:r>
          </a:p>
          <a:p>
            <a:pPr>
              <a:spcBef>
                <a:spcPts val="0"/>
              </a:spcBef>
            </a:pPr>
            <a:r>
              <a:rPr lang="ru-RU" dirty="0"/>
              <a:t>Работает формально, механически, отсиживая часы</a:t>
            </a:r>
          </a:p>
          <a:p>
            <a:pPr>
              <a:spcBef>
                <a:spcPts val="0"/>
              </a:spcBef>
            </a:pPr>
            <a:r>
              <a:rPr lang="ru-RU" dirty="0"/>
              <a:t>Боится потерять своё место</a:t>
            </a:r>
          </a:p>
          <a:p>
            <a:pPr>
              <a:spcBef>
                <a:spcPts val="0"/>
              </a:spcBef>
            </a:pPr>
            <a:r>
              <a:rPr lang="ru-RU" dirty="0"/>
              <a:t>Действует из намерения «не облажаться самому», а не для классного результата</a:t>
            </a:r>
          </a:p>
          <a:p>
            <a:pPr>
              <a:spcBef>
                <a:spcPts val="0"/>
              </a:spcBef>
            </a:pPr>
            <a:r>
              <a:rPr lang="ru-RU" dirty="0"/>
              <a:t>Собирает все лавры, ориентируется на результат как на свой пиар</a:t>
            </a:r>
          </a:p>
          <a:p>
            <a:pPr>
              <a:spcBef>
                <a:spcPts val="0"/>
              </a:spcBef>
            </a:pPr>
            <a:r>
              <a:rPr lang="ru-RU" dirty="0"/>
              <a:t>Конкурирует, соперничает, боится чужих успехов</a:t>
            </a:r>
          </a:p>
          <a:p>
            <a:pPr>
              <a:spcBef>
                <a:spcPts val="0"/>
              </a:spcBef>
            </a:pPr>
            <a:r>
              <a:rPr lang="ru-RU" dirty="0"/>
              <a:t>Не делится информацией, команда ничего не понимает</a:t>
            </a:r>
          </a:p>
          <a:p>
            <a:pPr>
              <a:spcBef>
                <a:spcPts val="0"/>
              </a:spcBef>
            </a:pPr>
            <a:r>
              <a:rPr lang="ru-RU" dirty="0"/>
              <a:t>Скрывает намерения, говорит одно, делает другое</a:t>
            </a:r>
          </a:p>
          <a:p>
            <a:pPr>
              <a:spcBef>
                <a:spcPts val="0"/>
              </a:spcBef>
            </a:pPr>
            <a:r>
              <a:rPr lang="ru-RU" dirty="0"/>
              <a:t>Не развивается сам и не развивает сотрудников</a:t>
            </a:r>
          </a:p>
          <a:p>
            <a:pPr>
              <a:spcBef>
                <a:spcPts val="0"/>
              </a:spcBef>
            </a:pPr>
            <a:r>
              <a:rPr lang="ru-RU" dirty="0"/>
              <a:t>Узко мыслит, тормозит свою компанию</a:t>
            </a:r>
          </a:p>
          <a:p>
            <a:pPr>
              <a:spcBef>
                <a:spcPts val="0"/>
              </a:spcBef>
            </a:pPr>
            <a:r>
              <a:rPr lang="ru-RU" dirty="0"/>
              <a:t>Не гибкий, сопротивляется изменениям</a:t>
            </a:r>
          </a:p>
          <a:p>
            <a:pPr>
              <a:spcBef>
                <a:spcPts val="0"/>
              </a:spcBef>
            </a:pPr>
            <a:r>
              <a:rPr lang="ru-RU" dirty="0"/>
              <a:t>Не видит сильных сторон сотрудников, всех под одну гребёнку</a:t>
            </a:r>
          </a:p>
          <a:p>
            <a:pPr>
              <a:spcBef>
                <a:spcPts val="0"/>
              </a:spcBef>
            </a:pPr>
            <a:r>
              <a:rPr lang="ru-RU" dirty="0"/>
              <a:t>Не берёт на себя ответственность, избегает сложностей</a:t>
            </a:r>
          </a:p>
          <a:p>
            <a:pPr>
              <a:spcBef>
                <a:spcPts val="0"/>
              </a:spcBef>
            </a:pPr>
            <a:r>
              <a:rPr lang="ru-RU" dirty="0"/>
              <a:t>Не выполняет свои обещания, отказывается от своих слов</a:t>
            </a:r>
          </a:p>
          <a:p>
            <a:pPr>
              <a:spcBef>
                <a:spcPts val="0"/>
              </a:spcBef>
            </a:pPr>
            <a:r>
              <a:rPr lang="ru-RU" dirty="0"/>
              <a:t>Откладывает решение вопросов, говорит, но ничего не решает</a:t>
            </a:r>
          </a:p>
          <a:p>
            <a:pPr>
              <a:spcBef>
                <a:spcPts val="0"/>
              </a:spcBef>
            </a:pPr>
            <a:r>
              <a:rPr lang="ru-RU" dirty="0"/>
              <a:t>Директивно ставит задачи</a:t>
            </a:r>
          </a:p>
          <a:p>
            <a:pPr>
              <a:spcBef>
                <a:spcPts val="0"/>
              </a:spcBef>
            </a:pPr>
            <a:r>
              <a:rPr lang="ru-RU" dirty="0"/>
              <a:t>Не объясняет, для чего нужно, не даёт смыслы</a:t>
            </a:r>
          </a:p>
          <a:p>
            <a:pPr>
              <a:spcBef>
                <a:spcPts val="0"/>
              </a:spcBef>
            </a:pPr>
            <a:r>
              <a:rPr lang="ru-RU" dirty="0"/>
              <a:t>Занимается микроменеджментом</a:t>
            </a:r>
          </a:p>
          <a:p>
            <a:pPr>
              <a:spcBef>
                <a:spcPts val="0"/>
              </a:spcBef>
            </a:pPr>
            <a:r>
              <a:rPr lang="ru-RU" dirty="0"/>
              <a:t>Не делегирует задачи, держит всё под своим злостным контролем</a:t>
            </a:r>
          </a:p>
          <a:p>
            <a:pPr>
              <a:spcBef>
                <a:spcPts val="0"/>
              </a:spcBef>
            </a:pPr>
            <a:r>
              <a:rPr lang="ru-RU" dirty="0"/>
              <a:t>Не прощает ошибок, не даёт людям пространство ошибаться и исправлять ошибки</a:t>
            </a:r>
          </a:p>
          <a:p>
            <a:pPr>
              <a:spcBef>
                <a:spcPts val="0"/>
              </a:spcBef>
            </a:pPr>
            <a:r>
              <a:rPr lang="ru-RU" dirty="0"/>
              <a:t>Знает всё сам, единственно прав, не принимает другую точку зрения</a:t>
            </a:r>
          </a:p>
          <a:p>
            <a:pPr>
              <a:spcBef>
                <a:spcPts val="0"/>
              </a:spcBef>
            </a:pPr>
            <a:r>
              <a:rPr lang="ru-RU" dirty="0"/>
              <a:t>Губит инициативу, проявляет безразличие к работе сотрудников</a:t>
            </a:r>
          </a:p>
          <a:p>
            <a:pPr>
              <a:spcBef>
                <a:spcPts val="0"/>
              </a:spcBef>
            </a:pPr>
            <a:r>
              <a:rPr lang="ru-RU" dirty="0"/>
              <a:t>Действует с позиции силы, говорит о своём превосходстве</a:t>
            </a:r>
          </a:p>
          <a:p>
            <a:pPr>
              <a:spcBef>
                <a:spcPts val="0"/>
              </a:spcBef>
            </a:pPr>
            <a:r>
              <a:rPr lang="ru-RU" dirty="0"/>
              <a:t>Обесценивает людей и результаты их труда</a:t>
            </a:r>
          </a:p>
        </p:txBody>
      </p:sp>
      <p:sp>
        <p:nvSpPr>
          <p:cNvPr id="4" name="Объект 2">
            <a:extLst>
              <a:ext uri="{FF2B5EF4-FFF2-40B4-BE49-F238E27FC236}">
                <a16:creationId xmlns:a16="http://schemas.microsoft.com/office/drawing/2014/main" id="{FBF4BCB8-C057-EF4A-8E16-C6073BD1D7DB}"/>
              </a:ext>
            </a:extLst>
          </p:cNvPr>
          <p:cNvSpPr txBox="1">
            <a:spLocks/>
          </p:cNvSpPr>
          <p:nvPr/>
        </p:nvSpPr>
        <p:spPr>
          <a:xfrm>
            <a:off x="6096000" y="871271"/>
            <a:ext cx="5581291" cy="5909095"/>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ru-RU" dirty="0"/>
              <a:t>Лицемерит и лжёт, когда ему это выгодно</a:t>
            </a:r>
          </a:p>
          <a:p>
            <a:pPr>
              <a:spcBef>
                <a:spcPts val="0"/>
              </a:spcBef>
            </a:pPr>
            <a:r>
              <a:rPr lang="ru-RU" dirty="0"/>
              <a:t>Давит, манипулирует</a:t>
            </a:r>
          </a:p>
          <a:p>
            <a:pPr>
              <a:spcBef>
                <a:spcPts val="0"/>
              </a:spcBef>
            </a:pPr>
            <a:r>
              <a:rPr lang="ru-RU" dirty="0"/>
              <a:t>Распространяет негатив, ищет виноватых</a:t>
            </a:r>
          </a:p>
          <a:p>
            <a:pPr>
              <a:spcBef>
                <a:spcPts val="0"/>
              </a:spcBef>
            </a:pPr>
            <a:r>
              <a:rPr lang="ru-RU" dirty="0"/>
              <a:t>Видит только плохое, подчёркивает минусы и ошибки, критикует</a:t>
            </a:r>
          </a:p>
          <a:p>
            <a:pPr>
              <a:spcBef>
                <a:spcPts val="0"/>
              </a:spcBef>
            </a:pPr>
            <a:r>
              <a:rPr lang="ru-RU" dirty="0"/>
              <a:t>Сталкивает мнения и интересы, обсуждает других сотрудников</a:t>
            </a:r>
          </a:p>
          <a:p>
            <a:pPr>
              <a:spcBef>
                <a:spcPts val="0"/>
              </a:spcBef>
            </a:pPr>
            <a:r>
              <a:rPr lang="ru-RU" dirty="0"/>
              <a:t>Неуважительно общается, кричит</a:t>
            </a:r>
          </a:p>
          <a:p>
            <a:pPr>
              <a:spcBef>
                <a:spcPts val="0"/>
              </a:spcBef>
            </a:pPr>
            <a:r>
              <a:rPr lang="ru-RU" dirty="0"/>
              <a:t>Самоутверждается за счёт унижения других, сливает негатив</a:t>
            </a:r>
          </a:p>
          <a:p>
            <a:pPr>
              <a:spcBef>
                <a:spcPts val="0"/>
              </a:spcBef>
            </a:pPr>
            <a:r>
              <a:rPr lang="ru-RU" dirty="0"/>
              <a:t>Раздражается, эмоционирует, не владеет собой</a:t>
            </a:r>
          </a:p>
          <a:p>
            <a:pPr>
              <a:spcBef>
                <a:spcPts val="0"/>
              </a:spcBef>
            </a:pPr>
            <a:r>
              <a:rPr lang="ru-RU" dirty="0"/>
              <a:t>Перебивает, отвлекается во время встреч</a:t>
            </a:r>
          </a:p>
          <a:p>
            <a:pPr>
              <a:spcBef>
                <a:spcPts val="0"/>
              </a:spcBef>
            </a:pPr>
            <a:r>
              <a:rPr lang="ru-RU" dirty="0"/>
              <a:t>Избегает контакта, скрывается, как будто нарочно скрывается</a:t>
            </a:r>
          </a:p>
          <a:p>
            <a:pPr>
              <a:spcBef>
                <a:spcPts val="0"/>
              </a:spcBef>
            </a:pPr>
            <a:r>
              <a:rPr lang="ru-RU" dirty="0"/>
              <a:t>Не готов слушать и воспринимать обратную связь</a:t>
            </a:r>
          </a:p>
          <a:p>
            <a:pPr>
              <a:spcBef>
                <a:spcPts val="0"/>
              </a:spcBef>
            </a:pPr>
            <a:r>
              <a:rPr lang="ru-RU" dirty="0"/>
              <a:t>Не даёт обратной связи</a:t>
            </a:r>
          </a:p>
          <a:p>
            <a:pPr>
              <a:spcBef>
                <a:spcPts val="0"/>
              </a:spcBef>
            </a:pPr>
            <a:r>
              <a:rPr lang="ru-RU" dirty="0"/>
              <a:t>Не говорит явно, чем недоволен</a:t>
            </a:r>
          </a:p>
          <a:p>
            <a:pPr>
              <a:spcBef>
                <a:spcPts val="0"/>
              </a:spcBef>
            </a:pPr>
            <a:r>
              <a:rPr lang="ru-RU" dirty="0"/>
              <a:t>Нужно потратить много энергии, чтобы получить от него информацию</a:t>
            </a:r>
          </a:p>
          <a:p>
            <a:pPr>
              <a:spcBef>
                <a:spcPts val="0"/>
              </a:spcBef>
            </a:pPr>
            <a:r>
              <a:rPr lang="ru-RU" dirty="0"/>
              <a:t>Не умеет хвалить, обесценивает достижения</a:t>
            </a:r>
          </a:p>
          <a:p>
            <a:pPr>
              <a:spcBef>
                <a:spcPts val="0"/>
              </a:spcBef>
            </a:pPr>
            <a:r>
              <a:rPr lang="ru-RU" dirty="0"/>
              <a:t>Несправедливо оценивает вклад</a:t>
            </a:r>
          </a:p>
          <a:p>
            <a:pPr>
              <a:spcBef>
                <a:spcPts val="0"/>
              </a:spcBef>
            </a:pPr>
            <a:r>
              <a:rPr lang="ru-RU" dirty="0"/>
              <a:t>За бизнесом не видит людей. Результаты и цифры важнее человека. Люди — это расходный материал</a:t>
            </a:r>
          </a:p>
          <a:p>
            <a:pPr>
              <a:spcBef>
                <a:spcPts val="0"/>
              </a:spcBef>
            </a:pPr>
            <a:r>
              <a:rPr lang="ru-RU" dirty="0"/>
              <a:t>Игнорирует проблемы и сложности людей</a:t>
            </a:r>
          </a:p>
          <a:p>
            <a:pPr>
              <a:spcBef>
                <a:spcPts val="0"/>
              </a:spcBef>
            </a:pPr>
            <a:r>
              <a:rPr lang="ru-RU" dirty="0"/>
              <a:t>Отказывает в помощи</a:t>
            </a:r>
          </a:p>
          <a:p>
            <a:pPr>
              <a:spcBef>
                <a:spcPts val="0"/>
              </a:spcBef>
            </a:pPr>
            <a:r>
              <a:rPr lang="ru-RU" dirty="0"/>
              <a:t>Не даёт ясности, создаёт непрозрачность</a:t>
            </a:r>
          </a:p>
          <a:p>
            <a:pPr>
              <a:spcBef>
                <a:spcPts val="0"/>
              </a:spcBef>
            </a:pPr>
            <a:r>
              <a:rPr lang="ru-RU" dirty="0"/>
              <a:t>Несправедлив, по разному относится к людям</a:t>
            </a:r>
          </a:p>
          <a:p>
            <a:pPr>
              <a:spcBef>
                <a:spcPts val="0"/>
              </a:spcBef>
            </a:pPr>
            <a:r>
              <a:rPr lang="ru-RU" dirty="0"/>
              <a:t>Не вникает, не понимает ситуацию</a:t>
            </a:r>
          </a:p>
          <a:p>
            <a:pPr>
              <a:spcBef>
                <a:spcPts val="0"/>
              </a:spcBef>
            </a:pPr>
            <a:r>
              <a:rPr lang="ru-RU" dirty="0"/>
              <a:t>Игнорирует необходимые ресурсы, не понимает нагрузку на людей</a:t>
            </a:r>
          </a:p>
          <a:p>
            <a:pPr>
              <a:spcBef>
                <a:spcPts val="0"/>
              </a:spcBef>
            </a:pPr>
            <a:r>
              <a:rPr lang="ru-RU" dirty="0"/>
              <a:t>Отпускает сильных и нужных людей</a:t>
            </a:r>
          </a:p>
          <a:p>
            <a:pPr>
              <a:spcBef>
                <a:spcPts val="0"/>
              </a:spcBef>
            </a:pPr>
            <a:r>
              <a:rPr lang="ru-RU" dirty="0"/>
              <a:t>Не увольняет когда надо</a:t>
            </a:r>
          </a:p>
          <a:p>
            <a:pPr>
              <a:spcBef>
                <a:spcPts val="0"/>
              </a:spcBef>
            </a:pPr>
            <a:r>
              <a:rPr lang="ru-RU" dirty="0"/>
              <a:t>Берёт в команду заведомо слабых подчинённых</a:t>
            </a:r>
          </a:p>
          <a:p>
            <a:pPr>
              <a:spcBef>
                <a:spcPts val="0"/>
              </a:spcBef>
            </a:pPr>
            <a:r>
              <a:rPr lang="ru-RU" dirty="0"/>
              <a:t>Травмирован, уязвим, не уверен в себе</a:t>
            </a:r>
          </a:p>
          <a:p>
            <a:pPr>
              <a:spcBef>
                <a:spcPts val="0"/>
              </a:spcBef>
            </a:pPr>
            <a:r>
              <a:rPr lang="ru-RU" dirty="0"/>
              <a:t>Несчастен, сам себя загоняет</a:t>
            </a:r>
          </a:p>
          <a:p>
            <a:pPr>
              <a:spcBef>
                <a:spcPts val="0"/>
              </a:spcBef>
            </a:pPr>
            <a:endParaRPr lang="ru-RU" dirty="0"/>
          </a:p>
        </p:txBody>
      </p:sp>
    </p:spTree>
    <p:extLst>
      <p:ext uri="{BB962C8B-B14F-4D97-AF65-F5344CB8AC3E}">
        <p14:creationId xmlns:p14="http://schemas.microsoft.com/office/powerpoint/2010/main" val="1994996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85E3AFA-D514-634E-A78E-02A26D49E987}"/>
              </a:ext>
            </a:extLst>
          </p:cNvPr>
          <p:cNvSpPr>
            <a:spLocks noGrp="1"/>
          </p:cNvSpPr>
          <p:nvPr>
            <p:ph type="title"/>
          </p:nvPr>
        </p:nvSpPr>
        <p:spPr>
          <a:xfrm>
            <a:off x="838200" y="241540"/>
            <a:ext cx="10515600" cy="439498"/>
          </a:xfrm>
        </p:spPr>
        <p:txBody>
          <a:bodyPr>
            <a:noAutofit/>
          </a:bodyPr>
          <a:lstStyle/>
          <a:p>
            <a:r>
              <a:rPr lang="ru-RU" sz="2800" dirty="0"/>
              <a:t>Человеко-</a:t>
            </a:r>
            <a:r>
              <a:rPr lang="ru-RU" sz="2800" dirty="0" err="1"/>
              <a:t>центричное</a:t>
            </a:r>
            <a:r>
              <a:rPr lang="ru-RU" sz="2800" dirty="0"/>
              <a:t> лидерство: </a:t>
            </a:r>
            <a:r>
              <a:rPr lang="ru-RU" sz="2800" b="1" dirty="0">
                <a:solidFill>
                  <a:schemeClr val="accent6">
                    <a:lumMod val="75000"/>
                  </a:schemeClr>
                </a:solidFill>
              </a:rPr>
              <a:t>что лидер делает в плюс</a:t>
            </a:r>
            <a:endParaRPr lang="ru-RU" sz="2800" dirty="0">
              <a:solidFill>
                <a:schemeClr val="accent6">
                  <a:lumMod val="75000"/>
                </a:schemeClr>
              </a:solidFill>
            </a:endParaRPr>
          </a:p>
        </p:txBody>
      </p:sp>
      <p:sp>
        <p:nvSpPr>
          <p:cNvPr id="3" name="Объект 2">
            <a:extLst>
              <a:ext uri="{FF2B5EF4-FFF2-40B4-BE49-F238E27FC236}">
                <a16:creationId xmlns:a16="http://schemas.microsoft.com/office/drawing/2014/main" id="{CC72AA73-14EA-2248-AEBC-9350B21CCF32}"/>
              </a:ext>
            </a:extLst>
          </p:cNvPr>
          <p:cNvSpPr>
            <a:spLocks noGrp="1"/>
          </p:cNvSpPr>
          <p:nvPr>
            <p:ph idx="1"/>
          </p:nvPr>
        </p:nvSpPr>
        <p:spPr>
          <a:xfrm>
            <a:off x="198408" y="836762"/>
            <a:ext cx="5572664" cy="5917721"/>
          </a:xfrm>
        </p:spPr>
        <p:txBody>
          <a:bodyPr>
            <a:normAutofit fontScale="55000" lnSpcReduction="20000"/>
          </a:bodyPr>
          <a:lstStyle/>
          <a:p>
            <a:pPr>
              <a:spcBef>
                <a:spcPts val="0"/>
              </a:spcBef>
            </a:pPr>
            <a:r>
              <a:rPr lang="ru-RU" dirty="0"/>
              <a:t>Не сверху, не сбоку, а вместе с командой</a:t>
            </a:r>
          </a:p>
          <a:p>
            <a:pPr>
              <a:spcBef>
                <a:spcPts val="0"/>
              </a:spcBef>
            </a:pPr>
            <a:r>
              <a:rPr lang="ru-RU" dirty="0"/>
              <a:t>Смотрит в одну сторону с сотрудниками</a:t>
            </a:r>
          </a:p>
          <a:p>
            <a:pPr>
              <a:spcBef>
                <a:spcPts val="0"/>
              </a:spcBef>
            </a:pPr>
            <a:r>
              <a:rPr lang="ru-RU" dirty="0"/>
              <a:t>Действует из партнёрской позиции</a:t>
            </a:r>
          </a:p>
          <a:p>
            <a:pPr>
              <a:spcBef>
                <a:spcPts val="0"/>
              </a:spcBef>
            </a:pPr>
            <a:r>
              <a:rPr lang="ru-RU" dirty="0"/>
              <a:t>Идёт к результату вместе с людьми</a:t>
            </a:r>
          </a:p>
          <a:p>
            <a:pPr>
              <a:spcBef>
                <a:spcPts val="0"/>
              </a:spcBef>
            </a:pPr>
            <a:r>
              <a:rPr lang="ru-RU" dirty="0"/>
              <a:t>В курсе всех процессов, вовлечён, при этом даёт свободу</a:t>
            </a:r>
          </a:p>
          <a:p>
            <a:pPr>
              <a:spcBef>
                <a:spcPts val="0"/>
              </a:spcBef>
            </a:pPr>
            <a:r>
              <a:rPr lang="ru-RU" dirty="0"/>
              <a:t>Обладает экспертизой и авторитетом</a:t>
            </a:r>
          </a:p>
          <a:p>
            <a:pPr>
              <a:spcBef>
                <a:spcPts val="0"/>
              </a:spcBef>
            </a:pPr>
            <a:r>
              <a:rPr lang="ru-RU" dirty="0"/>
              <a:t>Делится своими знаниями</a:t>
            </a:r>
          </a:p>
          <a:p>
            <a:pPr>
              <a:spcBef>
                <a:spcPts val="0"/>
              </a:spcBef>
            </a:pPr>
            <a:r>
              <a:rPr lang="ru-RU" dirty="0"/>
              <a:t>К нему можно обратиться за советом</a:t>
            </a:r>
          </a:p>
          <a:p>
            <a:pPr>
              <a:spcBef>
                <a:spcPts val="0"/>
              </a:spcBef>
            </a:pPr>
            <a:r>
              <a:rPr lang="ru-RU" dirty="0"/>
              <a:t>Непрерывно развивается, ищет новые подходы</a:t>
            </a:r>
          </a:p>
          <a:p>
            <a:pPr>
              <a:spcBef>
                <a:spcPts val="0"/>
              </a:spcBef>
            </a:pPr>
            <a:r>
              <a:rPr lang="ru-RU" dirty="0"/>
              <a:t>Заряжает людей атмосферой развития</a:t>
            </a:r>
          </a:p>
          <a:p>
            <a:pPr>
              <a:spcBef>
                <a:spcPts val="0"/>
              </a:spcBef>
            </a:pPr>
            <a:r>
              <a:rPr lang="ru-RU" dirty="0"/>
              <a:t>Растит лидеров</a:t>
            </a:r>
          </a:p>
          <a:p>
            <a:pPr>
              <a:spcBef>
                <a:spcPts val="0"/>
              </a:spcBef>
            </a:pPr>
            <a:r>
              <a:rPr lang="ru-RU" dirty="0"/>
              <a:t>Радуется, когда люди вырастают и идут дальше</a:t>
            </a:r>
          </a:p>
          <a:p>
            <a:pPr>
              <a:spcBef>
                <a:spcPts val="0"/>
              </a:spcBef>
            </a:pPr>
            <a:r>
              <a:rPr lang="ru-RU" dirty="0"/>
              <a:t>Даёт задачи на вырост, его вопросы заставляют думать</a:t>
            </a:r>
          </a:p>
          <a:p>
            <a:pPr>
              <a:spcBef>
                <a:spcPts val="0"/>
              </a:spcBef>
            </a:pPr>
            <a:r>
              <a:rPr lang="ru-RU" dirty="0"/>
              <a:t>Умеет видеть потенциал и силу в людях</a:t>
            </a:r>
          </a:p>
          <a:p>
            <a:pPr>
              <a:spcBef>
                <a:spcPts val="0"/>
              </a:spcBef>
            </a:pPr>
            <a:r>
              <a:rPr lang="ru-RU" dirty="0"/>
              <a:t>Помогает раскрывать таланты и выстраивать карьеру</a:t>
            </a:r>
          </a:p>
          <a:p>
            <a:pPr>
              <a:spcBef>
                <a:spcPts val="0"/>
              </a:spcBef>
            </a:pPr>
            <a:r>
              <a:rPr lang="ru-RU" dirty="0"/>
              <a:t>Создаёт атмосферу уважения и доверия</a:t>
            </a:r>
          </a:p>
          <a:p>
            <a:pPr>
              <a:spcBef>
                <a:spcPts val="0"/>
              </a:spcBef>
            </a:pPr>
            <a:r>
              <a:rPr lang="ru-RU" dirty="0"/>
              <a:t>Честно признаёт свои ошибки</a:t>
            </a:r>
          </a:p>
          <a:p>
            <a:pPr>
              <a:spcBef>
                <a:spcPts val="0"/>
              </a:spcBef>
            </a:pPr>
            <a:r>
              <a:rPr lang="ru-RU" dirty="0"/>
              <a:t>Признаёт свою неидеальность</a:t>
            </a:r>
          </a:p>
          <a:p>
            <a:pPr>
              <a:spcBef>
                <a:spcPts val="0"/>
              </a:spcBef>
            </a:pPr>
            <a:r>
              <a:rPr lang="ru-RU" dirty="0"/>
              <a:t>Открыт, честен, искренен в намерениях</a:t>
            </a:r>
          </a:p>
          <a:p>
            <a:pPr>
              <a:spcBef>
                <a:spcPts val="0"/>
              </a:spcBef>
            </a:pPr>
            <a:r>
              <a:rPr lang="ru-RU" dirty="0"/>
              <a:t>Ставит задачи со смыслом и погружением в погружением в контекст</a:t>
            </a:r>
          </a:p>
          <a:p>
            <a:pPr>
              <a:spcBef>
                <a:spcPts val="0"/>
              </a:spcBef>
            </a:pPr>
            <a:r>
              <a:rPr lang="ru-RU" dirty="0"/>
              <a:t>Не спускает задачу сверху, а вызывает живой интерес к ней</a:t>
            </a:r>
          </a:p>
          <a:p>
            <a:pPr>
              <a:spcBef>
                <a:spcPts val="0"/>
              </a:spcBef>
            </a:pPr>
            <a:r>
              <a:rPr lang="ru-RU" dirty="0"/>
              <a:t>Способен ярко, на метафорах и историях при водить к важным мыслям</a:t>
            </a:r>
          </a:p>
          <a:p>
            <a:pPr>
              <a:spcBef>
                <a:spcPts val="0"/>
              </a:spcBef>
            </a:pPr>
            <a:r>
              <a:rPr lang="ru-RU" dirty="0"/>
              <a:t>Формирует в</a:t>
            </a:r>
            <a:r>
              <a:rPr lang="ru-RU" b="1" dirty="0"/>
              <a:t>и</a:t>
            </a:r>
            <a:r>
              <a:rPr lang="ru-RU" dirty="0"/>
              <a:t>дение, доносит смыслы</a:t>
            </a:r>
          </a:p>
          <a:p>
            <a:pPr>
              <a:spcBef>
                <a:spcPts val="0"/>
              </a:spcBef>
            </a:pPr>
            <a:r>
              <a:rPr lang="ru-RU" dirty="0"/>
              <a:t>Заряжает культурой и ценностями</a:t>
            </a:r>
          </a:p>
          <a:p>
            <a:pPr>
              <a:spcBef>
                <a:spcPts val="0"/>
              </a:spcBef>
            </a:pPr>
            <a:r>
              <a:rPr lang="ru-RU" dirty="0"/>
              <a:t>Не навязывает свою позицию, верит, что другой знает больше</a:t>
            </a:r>
          </a:p>
          <a:p>
            <a:pPr>
              <a:spcBef>
                <a:spcPts val="0"/>
              </a:spcBef>
            </a:pPr>
            <a:r>
              <a:rPr lang="ru-RU" dirty="0"/>
              <a:t>Советуется с командой, спрашивает мнение</a:t>
            </a:r>
          </a:p>
          <a:p>
            <a:pPr>
              <a:spcBef>
                <a:spcPts val="0"/>
              </a:spcBef>
            </a:pPr>
            <a:r>
              <a:rPr lang="ru-RU" dirty="0"/>
              <a:t>Даёт полную свободу внутри области ответственности</a:t>
            </a:r>
          </a:p>
          <a:p>
            <a:pPr>
              <a:spcBef>
                <a:spcPts val="0"/>
              </a:spcBef>
            </a:pPr>
            <a:r>
              <a:rPr lang="ru-RU" dirty="0"/>
              <a:t>Много делегирует</a:t>
            </a:r>
          </a:p>
          <a:p>
            <a:pPr>
              <a:spcBef>
                <a:spcPts val="0"/>
              </a:spcBef>
            </a:pPr>
            <a:endParaRPr lang="ru-RU" dirty="0"/>
          </a:p>
        </p:txBody>
      </p:sp>
      <p:sp>
        <p:nvSpPr>
          <p:cNvPr id="4" name="Объект 2">
            <a:extLst>
              <a:ext uri="{FF2B5EF4-FFF2-40B4-BE49-F238E27FC236}">
                <a16:creationId xmlns:a16="http://schemas.microsoft.com/office/drawing/2014/main" id="{F8809182-84AB-E649-9232-5C604242CE5D}"/>
              </a:ext>
            </a:extLst>
          </p:cNvPr>
          <p:cNvSpPr txBox="1">
            <a:spLocks/>
          </p:cNvSpPr>
          <p:nvPr/>
        </p:nvSpPr>
        <p:spPr>
          <a:xfrm>
            <a:off x="5771071" y="836762"/>
            <a:ext cx="6305909" cy="5917721"/>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ru-RU" dirty="0"/>
              <a:t>Окружает себя сильными людьми и доверяет безраздельно</a:t>
            </a:r>
          </a:p>
          <a:p>
            <a:pPr>
              <a:spcBef>
                <a:spcPts val="0"/>
              </a:spcBef>
            </a:pPr>
            <a:r>
              <a:rPr lang="ru-RU" dirty="0"/>
              <a:t>Поддерживает творчество и инициативу</a:t>
            </a:r>
          </a:p>
          <a:p>
            <a:pPr>
              <a:spcBef>
                <a:spcPts val="0"/>
              </a:spcBef>
            </a:pPr>
            <a:r>
              <a:rPr lang="ru-RU" dirty="0"/>
              <a:t>Верит в людей больше, чем они в себя</a:t>
            </a:r>
          </a:p>
          <a:p>
            <a:pPr>
              <a:spcBef>
                <a:spcPts val="0"/>
              </a:spcBef>
            </a:pPr>
            <a:r>
              <a:rPr lang="ru-RU" dirty="0"/>
              <a:t>Открыт ко всем предложениям, идеям</a:t>
            </a:r>
          </a:p>
          <a:p>
            <a:pPr>
              <a:spcBef>
                <a:spcPts val="0"/>
              </a:spcBef>
            </a:pPr>
            <a:r>
              <a:rPr lang="ru-RU" dirty="0"/>
              <a:t>Доступен, всегда готов к общению</a:t>
            </a:r>
          </a:p>
          <a:p>
            <a:pPr>
              <a:spcBef>
                <a:spcPts val="0"/>
              </a:spcBef>
            </a:pPr>
            <a:r>
              <a:rPr lang="ru-RU" dirty="0"/>
              <a:t>Регулярно встречается с сотрудниками 1:1</a:t>
            </a:r>
          </a:p>
          <a:p>
            <a:pPr>
              <a:spcBef>
                <a:spcPts val="0"/>
              </a:spcBef>
            </a:pPr>
            <a:r>
              <a:rPr lang="ru-RU" dirty="0"/>
              <a:t>Корректно и уважительно общается</a:t>
            </a:r>
          </a:p>
          <a:p>
            <a:pPr>
              <a:spcBef>
                <a:spcPts val="0"/>
              </a:spcBef>
            </a:pPr>
            <a:r>
              <a:rPr lang="ru-RU" dirty="0"/>
              <a:t>Слушает, слышит, понимает</a:t>
            </a:r>
          </a:p>
          <a:p>
            <a:pPr>
              <a:spcBef>
                <a:spcPts val="0"/>
              </a:spcBef>
            </a:pPr>
            <a:r>
              <a:rPr lang="ru-RU" dirty="0"/>
              <a:t>Просит, а не требует</a:t>
            </a:r>
          </a:p>
          <a:p>
            <a:pPr>
              <a:spcBef>
                <a:spcPts val="0"/>
              </a:spcBef>
            </a:pPr>
            <a:r>
              <a:rPr lang="ru-RU" dirty="0"/>
              <a:t>Корректно даёт критическую обратную связь</a:t>
            </a:r>
          </a:p>
          <a:p>
            <a:pPr>
              <a:spcBef>
                <a:spcPts val="0"/>
              </a:spcBef>
            </a:pPr>
            <a:r>
              <a:rPr lang="ru-RU" dirty="0"/>
              <a:t>Принимает обратную связь и учится через неё</a:t>
            </a:r>
          </a:p>
          <a:p>
            <a:pPr>
              <a:spcBef>
                <a:spcPts val="0"/>
              </a:spcBef>
            </a:pPr>
            <a:r>
              <a:rPr lang="ru-RU" dirty="0"/>
              <a:t>Благодарит, признаёт вклад каждого и достижения команды</a:t>
            </a:r>
          </a:p>
          <a:p>
            <a:pPr>
              <a:spcBef>
                <a:spcPts val="0"/>
              </a:spcBef>
            </a:pPr>
            <a:r>
              <a:rPr lang="ru-RU" dirty="0"/>
              <a:t>Безусловно уважает другого, видит личность со свободной волей</a:t>
            </a:r>
          </a:p>
          <a:p>
            <a:pPr>
              <a:spcBef>
                <a:spcPts val="0"/>
              </a:spcBef>
            </a:pPr>
            <a:r>
              <a:rPr lang="ru-RU" dirty="0"/>
              <a:t>Видит и ценит человеческое в людях, интересуется жизнью за рамками работы</a:t>
            </a:r>
          </a:p>
          <a:p>
            <a:pPr>
              <a:spcBef>
                <a:spcPts val="0"/>
              </a:spcBef>
            </a:pPr>
            <a:r>
              <a:rPr lang="ru-RU" dirty="0"/>
              <a:t>Действует не по протоколу, а от сердца</a:t>
            </a:r>
          </a:p>
          <a:p>
            <a:pPr>
              <a:spcBef>
                <a:spcPts val="0"/>
              </a:spcBef>
            </a:pPr>
            <a:r>
              <a:rPr lang="ru-RU" dirty="0"/>
              <a:t>Эмпатичен, находит разный подход к каждому</a:t>
            </a:r>
          </a:p>
          <a:p>
            <a:pPr>
              <a:spcBef>
                <a:spcPts val="0"/>
              </a:spcBef>
            </a:pPr>
            <a:r>
              <a:rPr lang="ru-RU" dirty="0"/>
              <a:t>Заботится о людях, поддерживает</a:t>
            </a:r>
          </a:p>
          <a:p>
            <a:pPr>
              <a:spcBef>
                <a:spcPts val="0"/>
              </a:spcBef>
            </a:pPr>
            <a:r>
              <a:rPr lang="ru-RU" dirty="0"/>
              <a:t>Нанимает нужных людей</a:t>
            </a:r>
          </a:p>
          <a:p>
            <a:pPr>
              <a:spcBef>
                <a:spcPts val="0"/>
              </a:spcBef>
            </a:pPr>
            <a:r>
              <a:rPr lang="ru-RU" dirty="0"/>
              <a:t>Умеет вдохновлять</a:t>
            </a:r>
          </a:p>
          <a:p>
            <a:pPr>
              <a:spcBef>
                <a:spcPts val="0"/>
              </a:spcBef>
            </a:pPr>
            <a:r>
              <a:rPr lang="ru-RU" dirty="0"/>
              <a:t>Делится силой и светом, раздаёт тепло</a:t>
            </a:r>
          </a:p>
          <a:p>
            <a:pPr>
              <a:spcBef>
                <a:spcPts val="0"/>
              </a:spcBef>
            </a:pPr>
            <a:r>
              <a:rPr lang="ru-RU" dirty="0"/>
              <a:t>Крутой мотиватор, обладает харизмой и очарованием</a:t>
            </a:r>
          </a:p>
          <a:p>
            <a:pPr>
              <a:spcBef>
                <a:spcPts val="0"/>
              </a:spcBef>
            </a:pPr>
            <a:r>
              <a:rPr lang="ru-RU" dirty="0"/>
              <a:t>Мощный, спокойный, уверенный, надёжный</a:t>
            </a:r>
          </a:p>
          <a:p>
            <a:pPr>
              <a:spcBef>
                <a:spcPts val="0"/>
              </a:spcBef>
            </a:pPr>
            <a:r>
              <a:rPr lang="ru-RU" dirty="0"/>
              <a:t>Легко и с азартом подходит к проблемам</a:t>
            </a:r>
          </a:p>
          <a:p>
            <a:pPr>
              <a:spcBef>
                <a:spcPts val="0"/>
              </a:spcBef>
            </a:pPr>
            <a:r>
              <a:rPr lang="ru-RU" dirty="0"/>
              <a:t>Любит себя</a:t>
            </a:r>
          </a:p>
          <a:p>
            <a:pPr>
              <a:spcBef>
                <a:spcPts val="0"/>
              </a:spcBef>
            </a:pPr>
            <a:r>
              <a:rPr lang="ru-RU" dirty="0"/>
              <a:t>Доверяет себе, обладает высоким уровнем внутренней свободы</a:t>
            </a:r>
          </a:p>
          <a:p>
            <a:pPr>
              <a:spcBef>
                <a:spcPts val="0"/>
              </a:spcBef>
            </a:pPr>
            <a:r>
              <a:rPr lang="ru-RU" dirty="0"/>
              <a:t>Понимает свои цели</a:t>
            </a:r>
          </a:p>
          <a:p>
            <a:pPr>
              <a:spcBef>
                <a:spcPts val="0"/>
              </a:spcBef>
            </a:pPr>
            <a:r>
              <a:rPr lang="ru-RU" dirty="0"/>
              <a:t>Живёт в балансе и поддерживает баланс в команде</a:t>
            </a:r>
          </a:p>
          <a:p>
            <a:pPr>
              <a:spcBef>
                <a:spcPts val="0"/>
              </a:spcBef>
            </a:pPr>
            <a:r>
              <a:rPr lang="ru-RU" dirty="0"/>
              <a:t>Ходит в отпуск, занимается спортом</a:t>
            </a:r>
          </a:p>
          <a:p>
            <a:pPr>
              <a:spcBef>
                <a:spcPts val="0"/>
              </a:spcBef>
            </a:pPr>
            <a:r>
              <a:rPr lang="ru-RU" dirty="0"/>
              <a:t>Обладает хорошим чувством юмора и самоиронией</a:t>
            </a:r>
          </a:p>
          <a:p>
            <a:pPr>
              <a:spcBef>
                <a:spcPts val="0"/>
              </a:spcBef>
            </a:pPr>
            <a:r>
              <a:rPr lang="ru-RU" dirty="0"/>
              <a:t>Цельный, проработал свои психологические блоки и исцелил свои травмы</a:t>
            </a:r>
          </a:p>
          <a:p>
            <a:pPr>
              <a:spcBef>
                <a:spcPts val="0"/>
              </a:spcBef>
            </a:pPr>
            <a:r>
              <a:rPr lang="ru-RU" dirty="0"/>
              <a:t>Берёт на себя ответственность за своё состояние</a:t>
            </a:r>
          </a:p>
          <a:p>
            <a:pPr>
              <a:spcBef>
                <a:spcPts val="0"/>
              </a:spcBef>
            </a:pPr>
            <a:endParaRPr lang="ru-RU" dirty="0"/>
          </a:p>
          <a:p>
            <a:pPr>
              <a:spcBef>
                <a:spcPts val="0"/>
              </a:spcBef>
            </a:pPr>
            <a:endParaRPr lang="ru-RU" dirty="0"/>
          </a:p>
        </p:txBody>
      </p:sp>
    </p:spTree>
    <p:extLst>
      <p:ext uri="{BB962C8B-B14F-4D97-AF65-F5344CB8AC3E}">
        <p14:creationId xmlns:p14="http://schemas.microsoft.com/office/powerpoint/2010/main" val="3385210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4377A12-F21E-B840-8E5A-749B38ED35D1}"/>
              </a:ext>
            </a:extLst>
          </p:cNvPr>
          <p:cNvSpPr>
            <a:spLocks noGrp="1"/>
          </p:cNvSpPr>
          <p:nvPr>
            <p:ph type="title"/>
          </p:nvPr>
        </p:nvSpPr>
        <p:spPr>
          <a:xfrm>
            <a:off x="838200" y="365126"/>
            <a:ext cx="10515600" cy="1024288"/>
          </a:xfrm>
        </p:spPr>
        <p:txBody>
          <a:bodyPr>
            <a:noAutofit/>
          </a:bodyPr>
          <a:lstStyle/>
          <a:p>
            <a:r>
              <a:rPr lang="ru-RU" sz="3600" dirty="0"/>
              <a:t>Человеко-</a:t>
            </a:r>
            <a:r>
              <a:rPr lang="ru-RU" sz="3600" dirty="0" err="1"/>
              <a:t>центричное</a:t>
            </a:r>
            <a:r>
              <a:rPr lang="ru-RU" sz="3600" dirty="0"/>
              <a:t> лидерство:</a:t>
            </a:r>
            <a:br>
              <a:rPr lang="ru-RU" sz="3600" dirty="0"/>
            </a:br>
            <a:r>
              <a:rPr lang="ru-RU" sz="3600" dirty="0"/>
              <a:t>Что делать с этим списком?</a:t>
            </a:r>
          </a:p>
        </p:txBody>
      </p:sp>
      <p:sp>
        <p:nvSpPr>
          <p:cNvPr id="3" name="Объект 2">
            <a:extLst>
              <a:ext uri="{FF2B5EF4-FFF2-40B4-BE49-F238E27FC236}">
                <a16:creationId xmlns:a16="http://schemas.microsoft.com/office/drawing/2014/main" id="{A407D2E7-AEAF-8948-A2B4-3592595AF5F3}"/>
              </a:ext>
            </a:extLst>
          </p:cNvPr>
          <p:cNvSpPr>
            <a:spLocks noGrp="1"/>
          </p:cNvSpPr>
          <p:nvPr>
            <p:ph idx="1"/>
          </p:nvPr>
        </p:nvSpPr>
        <p:spPr>
          <a:xfrm>
            <a:off x="838200" y="1531916"/>
            <a:ext cx="10515600" cy="4960957"/>
          </a:xfrm>
        </p:spPr>
        <p:txBody>
          <a:bodyPr>
            <a:normAutofit fontScale="92500" lnSpcReduction="20000"/>
          </a:bodyPr>
          <a:lstStyle/>
          <a:p>
            <a:pPr marL="514350" indent="-514350">
              <a:buFont typeface="+mj-lt"/>
              <a:buAutoNum type="arabicPeriod"/>
            </a:pPr>
            <a:r>
              <a:rPr lang="ru-RU" dirty="0"/>
              <a:t>Проведите самодиагностику. Каковы ваши проявления созидательного и разрушительного лидерства?</a:t>
            </a:r>
          </a:p>
          <a:p>
            <a:pPr marL="514350" indent="-514350">
              <a:buFont typeface="+mj-lt"/>
              <a:buAutoNum type="arabicPeriod"/>
            </a:pPr>
            <a:r>
              <a:rPr lang="ru-RU" dirty="0"/>
              <a:t>Соберите обратную связь о том, какой вы руководитель? Какие ваши действия создают среду доверия и мотивируют коллег, а какие, наоборот, демотивируют и не лают коллегам проявить свой потенциал?</a:t>
            </a:r>
          </a:p>
          <a:p>
            <a:pPr marL="514350" indent="-514350">
              <a:buFont typeface="+mj-lt"/>
              <a:buAutoNum type="arabicPeriod"/>
            </a:pPr>
            <a:r>
              <a:rPr lang="ru-RU" dirty="0"/>
              <a:t>Определите направления работы над собой:</a:t>
            </a:r>
          </a:p>
          <a:p>
            <a:pPr lvl="1"/>
            <a:r>
              <a:rPr lang="ru-RU" dirty="0"/>
              <a:t>Что вам важно начать делать?</a:t>
            </a:r>
          </a:p>
          <a:p>
            <a:pPr lvl="1"/>
            <a:r>
              <a:rPr lang="ru-RU" dirty="0"/>
              <a:t>Что перестать делать?</a:t>
            </a:r>
          </a:p>
          <a:p>
            <a:pPr lvl="1"/>
            <a:r>
              <a:rPr lang="ru-RU" dirty="0"/>
              <a:t>Что продолжать делать?</a:t>
            </a:r>
          </a:p>
          <a:p>
            <a:pPr marL="514350" indent="-514350">
              <a:buFont typeface="+mj-lt"/>
              <a:buAutoNum type="arabicPeriod"/>
            </a:pPr>
            <a:r>
              <a:rPr lang="ru-RU" dirty="0"/>
              <a:t>Подберите практики развития.</a:t>
            </a:r>
          </a:p>
          <a:p>
            <a:pPr lvl="1"/>
            <a:r>
              <a:rPr lang="ru-RU" dirty="0"/>
              <a:t>Как превратить ваши направления развития в хорошие управленческие привычки?</a:t>
            </a:r>
          </a:p>
          <a:p>
            <a:pPr lvl="1"/>
            <a:r>
              <a:rPr lang="ru-RU" dirty="0"/>
              <a:t>Какие навыки важно развить?</a:t>
            </a:r>
          </a:p>
          <a:p>
            <a:pPr lvl="1"/>
            <a:r>
              <a:rPr lang="ru-RU" dirty="0"/>
              <a:t>Чему стоит поучиться дополнительно?</a:t>
            </a:r>
          </a:p>
        </p:txBody>
      </p:sp>
    </p:spTree>
    <p:extLst>
      <p:ext uri="{BB962C8B-B14F-4D97-AF65-F5344CB8AC3E}">
        <p14:creationId xmlns:p14="http://schemas.microsoft.com/office/powerpoint/2010/main" val="33156194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1842286-CB1E-C747-8233-5B54AD6FBC47}"/>
              </a:ext>
            </a:extLst>
          </p:cNvPr>
          <p:cNvSpPr>
            <a:spLocks noGrp="1"/>
          </p:cNvSpPr>
          <p:nvPr>
            <p:ph type="title"/>
          </p:nvPr>
        </p:nvSpPr>
        <p:spPr>
          <a:xfrm>
            <a:off x="838200" y="365125"/>
            <a:ext cx="10515600" cy="746983"/>
          </a:xfrm>
        </p:spPr>
        <p:txBody>
          <a:bodyPr>
            <a:normAutofit/>
          </a:bodyPr>
          <a:lstStyle/>
          <a:p>
            <a:r>
              <a:rPr lang="ru-RU" dirty="0"/>
              <a:t>Что такое </a:t>
            </a:r>
            <a:r>
              <a:rPr lang="en" dirty="0"/>
              <a:t>Soft Skills </a:t>
            </a:r>
            <a:r>
              <a:rPr lang="ru-RU" dirty="0"/>
              <a:t>и почему это важно</a:t>
            </a:r>
          </a:p>
        </p:txBody>
      </p:sp>
      <p:sp>
        <p:nvSpPr>
          <p:cNvPr id="3" name="Объект 2">
            <a:extLst>
              <a:ext uri="{FF2B5EF4-FFF2-40B4-BE49-F238E27FC236}">
                <a16:creationId xmlns:a16="http://schemas.microsoft.com/office/drawing/2014/main" id="{BE7A6E61-C4B0-C74C-9993-522290AE328B}"/>
              </a:ext>
            </a:extLst>
          </p:cNvPr>
          <p:cNvSpPr>
            <a:spLocks noGrp="1"/>
          </p:cNvSpPr>
          <p:nvPr>
            <p:ph idx="1"/>
          </p:nvPr>
        </p:nvSpPr>
        <p:spPr>
          <a:xfrm>
            <a:off x="838199" y="1186249"/>
            <a:ext cx="10900719" cy="5306626"/>
          </a:xfrm>
        </p:spPr>
        <p:txBody>
          <a:bodyPr>
            <a:normAutofit fontScale="62500" lnSpcReduction="20000"/>
          </a:bodyPr>
          <a:lstStyle/>
          <a:p>
            <a:pPr marL="0" indent="0">
              <a:buNone/>
            </a:pPr>
            <a:r>
              <a:rPr lang="ru-RU" dirty="0"/>
              <a:t>В модели профессиональных компетенций навыки разделяют на </a:t>
            </a:r>
            <a:r>
              <a:rPr lang="en" dirty="0"/>
              <a:t>soft skills (</a:t>
            </a:r>
            <a:r>
              <a:rPr lang="ru-RU" dirty="0"/>
              <a:t>гибкие) и </a:t>
            </a:r>
            <a:r>
              <a:rPr lang="en" dirty="0"/>
              <a:t>hard skills (</a:t>
            </a:r>
            <a:r>
              <a:rPr lang="ru-RU" dirty="0"/>
              <a:t>жесткие).</a:t>
            </a:r>
            <a:br>
              <a:rPr lang="ru-RU" dirty="0"/>
            </a:br>
            <a:endParaRPr lang="en-US" dirty="0"/>
          </a:p>
          <a:p>
            <a:pPr marL="0" indent="0">
              <a:buNone/>
            </a:pPr>
            <a:r>
              <a:rPr lang="en" b="1" dirty="0"/>
              <a:t>Hard skills</a:t>
            </a:r>
            <a:r>
              <a:rPr lang="en" dirty="0"/>
              <a:t> — </a:t>
            </a:r>
            <a:r>
              <a:rPr lang="ru-RU" dirty="0"/>
              <a:t>узкие профессиональные навыки, которые нужны для решения конкретных задач в повседневной работе.</a:t>
            </a:r>
            <a:br>
              <a:rPr lang="ru-RU" dirty="0"/>
            </a:br>
            <a:br>
              <a:rPr lang="ru-RU" dirty="0"/>
            </a:br>
            <a:r>
              <a:rPr lang="ru-RU" dirty="0"/>
              <a:t>Например, для дизайнера</a:t>
            </a:r>
            <a:r>
              <a:rPr lang="en-US" dirty="0"/>
              <a:t>:</a:t>
            </a:r>
            <a:r>
              <a:rPr lang="ru-RU" dirty="0"/>
              <a:t> владение графическими редакторами, для плотника — умение обращаться с электролобзиком. Жесткими навыками можно овладеть за несколько недель, а их эффективность — измерить. </a:t>
            </a:r>
            <a:r>
              <a:rPr lang="en" dirty="0"/>
              <a:t>Hard skills </a:t>
            </a:r>
            <a:r>
              <a:rPr lang="ru-RU" dirty="0"/>
              <a:t>нужны под конкретные задачи, формируются в процессе обучения и основаны на технических знаниях.</a:t>
            </a:r>
            <a:endParaRPr lang="en-US" dirty="0"/>
          </a:p>
          <a:p>
            <a:pPr marL="0" indent="0">
              <a:buNone/>
            </a:pPr>
            <a:br>
              <a:rPr lang="ru-RU" dirty="0"/>
            </a:br>
            <a:r>
              <a:rPr lang="en" b="1" dirty="0"/>
              <a:t>Soft skills</a:t>
            </a:r>
            <a:r>
              <a:rPr lang="en" dirty="0"/>
              <a:t> — </a:t>
            </a:r>
            <a:r>
              <a:rPr lang="ru-RU" dirty="0"/>
              <a:t>надпрофессиональные навыки, которые помогают решать жизненные задачи и работать с другими людьми.</a:t>
            </a:r>
            <a:br>
              <a:rPr lang="ru-RU" dirty="0"/>
            </a:br>
            <a:br>
              <a:rPr lang="ru-RU" dirty="0"/>
            </a:br>
            <a:r>
              <a:rPr lang="ru-RU" dirty="0"/>
              <a:t>Независимо от специальности вам понадобятся хотя бы несколько «гибких навыков». Чтобы добиться успеха на работе, нужно уметь хорошо ладить с коллегами, клиентами, менеджерами и начальниками. </a:t>
            </a:r>
            <a:r>
              <a:rPr lang="en" dirty="0"/>
              <a:t>Soft skills </a:t>
            </a:r>
            <a:r>
              <a:rPr lang="ru-RU" dirty="0"/>
              <a:t>нельзя научиться на тренинге или курсе, они закладываются в детстве и развиваются в течение всей жизни. Поэтому работодатели особенно ценят людей, у которых они хорошо развиты. </a:t>
            </a:r>
            <a:r>
              <a:rPr lang="en" dirty="0"/>
              <a:t>Soft skills </a:t>
            </a:r>
            <a:r>
              <a:rPr lang="ru-RU" dirty="0"/>
              <a:t>полезны в любых сферах, формируются в детстве и связаны с эмоциональным интеллектом.</a:t>
            </a:r>
            <a:br>
              <a:rPr lang="ru-RU" dirty="0"/>
            </a:br>
            <a:endParaRPr lang="ru-RU" dirty="0"/>
          </a:p>
          <a:p>
            <a:pPr marL="0" indent="0">
              <a:buNone/>
            </a:pPr>
            <a:r>
              <a:rPr lang="ru-RU" dirty="0"/>
              <a:t>Ученые из Гарварда, Стэнфорда и Фонда Карнеги выяснили, что </a:t>
            </a:r>
            <a:r>
              <a:rPr lang="ru-RU" u="sng" dirty="0"/>
              <a:t>«гибкие навыки» — это 85% успеха человека в профессии</a:t>
            </a:r>
            <a:r>
              <a:rPr lang="ru-RU" dirty="0"/>
              <a:t>, жесткие составляют только 15%.</a:t>
            </a:r>
          </a:p>
          <a:p>
            <a:pPr marL="0" indent="0">
              <a:buNone/>
            </a:pPr>
            <a:r>
              <a:rPr lang="ru-RU" dirty="0"/>
              <a:t>Гибкие и жесткие навыки должны дополнять друг друга, чтобы решать задачи разной сложности. Например, графическому дизайнеру будет полезно освоить </a:t>
            </a:r>
            <a:r>
              <a:rPr lang="en" dirty="0"/>
              <a:t>soft skills: </a:t>
            </a:r>
            <a:r>
              <a:rPr lang="ru-RU" dirty="0"/>
              <a:t>общение, креативное мышление, эмпатию и </a:t>
            </a:r>
            <a:r>
              <a:rPr lang="en" dirty="0"/>
              <a:t>hard skills: </a:t>
            </a:r>
            <a:r>
              <a:rPr lang="ru-RU" dirty="0"/>
              <a:t>владение </a:t>
            </a:r>
            <a:r>
              <a:rPr lang="en" dirty="0"/>
              <a:t>Adobe Photoshop, Sketch, Figma.</a:t>
            </a:r>
            <a:endParaRPr lang="en-US" dirty="0"/>
          </a:p>
        </p:txBody>
      </p:sp>
    </p:spTree>
    <p:extLst>
      <p:ext uri="{BB962C8B-B14F-4D97-AF65-F5344CB8AC3E}">
        <p14:creationId xmlns:p14="http://schemas.microsoft.com/office/powerpoint/2010/main" val="18619000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FFC67E4-874B-DA4F-B910-D54FA191DD46}"/>
              </a:ext>
            </a:extLst>
          </p:cNvPr>
          <p:cNvSpPr>
            <a:spLocks noGrp="1"/>
          </p:cNvSpPr>
          <p:nvPr>
            <p:ph type="title"/>
          </p:nvPr>
        </p:nvSpPr>
        <p:spPr>
          <a:xfrm>
            <a:off x="599302" y="340412"/>
            <a:ext cx="10515600" cy="656367"/>
          </a:xfrm>
        </p:spPr>
        <p:txBody>
          <a:bodyPr>
            <a:normAutofit fontScale="90000"/>
          </a:bodyPr>
          <a:lstStyle/>
          <a:p>
            <a:r>
              <a:rPr lang="en-US" dirty="0"/>
              <a:t>Soft Skills</a:t>
            </a:r>
            <a:endParaRPr lang="ru-RU" dirty="0"/>
          </a:p>
        </p:txBody>
      </p:sp>
      <p:sp>
        <p:nvSpPr>
          <p:cNvPr id="3" name="Объект 2">
            <a:extLst>
              <a:ext uri="{FF2B5EF4-FFF2-40B4-BE49-F238E27FC236}">
                <a16:creationId xmlns:a16="http://schemas.microsoft.com/office/drawing/2014/main" id="{6DF25A16-97B6-2641-A88C-CCA39AC581AA}"/>
              </a:ext>
            </a:extLst>
          </p:cNvPr>
          <p:cNvSpPr>
            <a:spLocks noGrp="1"/>
          </p:cNvSpPr>
          <p:nvPr>
            <p:ph idx="1"/>
          </p:nvPr>
        </p:nvSpPr>
        <p:spPr>
          <a:xfrm>
            <a:off x="494271" y="1186249"/>
            <a:ext cx="11434118" cy="5471383"/>
          </a:xfrm>
        </p:spPr>
        <p:txBody>
          <a:bodyPr>
            <a:normAutofit fontScale="55000" lnSpcReduction="20000"/>
          </a:bodyPr>
          <a:lstStyle/>
          <a:p>
            <a:pPr fontAlgn="base"/>
            <a:r>
              <a:rPr lang="en" dirty="0"/>
              <a:t>Soft skills </a:t>
            </a:r>
            <a:r>
              <a:rPr lang="ru-RU" dirty="0"/>
              <a:t>в переводе с английского — «гибкие навыки». Иногда переводят буквально — «мягкие навыки», это одно и то же. Они не связаны с конкретной профессией, но помогают хорошо выполнять свою работу и важны для карьеры.</a:t>
            </a:r>
          </a:p>
          <a:p>
            <a:pPr fontAlgn="base"/>
            <a:r>
              <a:rPr lang="ru-RU" dirty="0"/>
              <a:t>Сейчас почти никто не работает в одиночку. Каждый работник общается с коллегами, а иногда ещё и с клиентами, партнёрами. Он должен уметь договариваться с ними, аргументировать свою позицию и доносить её до других людей. Кроме того, гибкие навыки помогают работать с информацией, не отстать от жизни и уверенно чувствовать себя в профессии.</a:t>
            </a:r>
          </a:p>
          <a:p>
            <a:pPr fontAlgn="base"/>
            <a:r>
              <a:rPr lang="ru-RU" dirty="0"/>
              <a:t>То есть </a:t>
            </a:r>
            <a:r>
              <a:rPr lang="en" dirty="0"/>
              <a:t>soft skills </a:t>
            </a:r>
            <a:r>
              <a:rPr lang="ru-RU" dirty="0"/>
              <a:t>важны и для дизайнера, и для менеджера по продажам, для программиста и руководителя, маркетолога и преподавателя. Предприниматели, фрилансеры, научные сотрудники не исключение. </a:t>
            </a:r>
            <a:r>
              <a:rPr lang="en" dirty="0"/>
              <a:t>Soft skills </a:t>
            </a:r>
            <a:r>
              <a:rPr lang="ru-RU" dirty="0"/>
              <a:t>нужны всем.</a:t>
            </a:r>
            <a:endParaRPr lang="en-US" dirty="0"/>
          </a:p>
          <a:p>
            <a:pPr marL="0" indent="0" fontAlgn="base">
              <a:buNone/>
            </a:pPr>
            <a:endParaRPr lang="en-US" dirty="0"/>
          </a:p>
          <a:p>
            <a:pPr marL="0" indent="0" fontAlgn="base">
              <a:buNone/>
            </a:pPr>
            <a:r>
              <a:rPr lang="ru-RU" dirty="0"/>
              <a:t>Условно все </a:t>
            </a:r>
            <a:r>
              <a:rPr lang="en" dirty="0"/>
              <a:t>soft skills </a:t>
            </a:r>
            <a:r>
              <a:rPr lang="ru-RU" dirty="0"/>
              <a:t>можно разделить на несколько групп:</a:t>
            </a:r>
          </a:p>
          <a:p>
            <a:pPr fontAlgn="base"/>
            <a:r>
              <a:rPr lang="ru-RU" b="1" dirty="0"/>
              <a:t>Коммуникативные навыки.</a:t>
            </a:r>
            <a:r>
              <a:rPr lang="ru-RU" dirty="0"/>
              <a:t> Это умение договариваться с другими людьми, работать в команде, аргументировать свою позицию. Сюда же относятся лидерские качества и эмоциональный интеллект — способность понимать чужие чувства и контролировать свои.</a:t>
            </a:r>
          </a:p>
          <a:p>
            <a:pPr fontAlgn="base"/>
            <a:r>
              <a:rPr lang="ru-RU" b="1" dirty="0"/>
              <a:t>Навыки самоорганизации.</a:t>
            </a:r>
            <a:r>
              <a:rPr lang="ru-RU" dirty="0"/>
              <a:t> Например, умение эффективно организовать свою работу и грамотно распоряжаться временем.</a:t>
            </a:r>
          </a:p>
          <a:p>
            <a:pPr fontAlgn="base"/>
            <a:r>
              <a:rPr lang="ru-RU" b="1" dirty="0"/>
              <a:t>Креативные навыки. </a:t>
            </a:r>
            <a:r>
              <a:rPr lang="ru-RU" dirty="0"/>
              <a:t>Способность нестандартно мыслить сейчас нужна не только дизайнерам и представителям прочих творческих профессий, но и многим другим специалистам, бизнесменам и руководителям. Современный мир чрезвычайно изменчив, поэтому каждый из нас всё чаще сталкивается с нестандартными задачами, которые требуют нешаблонного подхода.</a:t>
            </a:r>
          </a:p>
          <a:p>
            <a:pPr fontAlgn="base"/>
            <a:r>
              <a:rPr lang="ru-RU" b="1" dirty="0"/>
              <a:t>Умение работать с информацией.</a:t>
            </a:r>
            <a:r>
              <a:rPr lang="ru-RU" dirty="0"/>
              <a:t> Искать её, анализировать, делать выводы. Сюда же относят компьютерную грамотность. Неумение уверенно работать с компьютером всё чаще воспринимается примерно так, как наши бабушки и дедушки воспринимали неумение читать и писать.</a:t>
            </a:r>
          </a:p>
          <a:p>
            <a:pPr fontAlgn="base"/>
            <a:r>
              <a:rPr lang="ru-RU" b="1" dirty="0"/>
              <a:t>Стрессоустойчивость.</a:t>
            </a:r>
            <a:r>
              <a:rPr lang="ru-RU" dirty="0"/>
              <a:t> Серьёзные изменения — это стресс, а когда их много, способность справляться с ними и сохранять работоспособность особенно важна. Без высокой стрессоустойчивости не получится долго и хорошо выполнять свою работу.</a:t>
            </a:r>
          </a:p>
        </p:txBody>
      </p:sp>
    </p:spTree>
    <p:extLst>
      <p:ext uri="{BB962C8B-B14F-4D97-AF65-F5344CB8AC3E}">
        <p14:creationId xmlns:p14="http://schemas.microsoft.com/office/powerpoint/2010/main" val="2942148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722AE87-4CD0-8A4F-91CE-D4DEAAB3C06F}"/>
              </a:ext>
            </a:extLst>
          </p:cNvPr>
          <p:cNvSpPr>
            <a:spLocks noGrp="1"/>
          </p:cNvSpPr>
          <p:nvPr>
            <p:ph type="title"/>
          </p:nvPr>
        </p:nvSpPr>
        <p:spPr>
          <a:xfrm>
            <a:off x="838200" y="365125"/>
            <a:ext cx="10515600" cy="771697"/>
          </a:xfrm>
        </p:spPr>
        <p:txBody>
          <a:bodyPr>
            <a:normAutofit/>
          </a:bodyPr>
          <a:lstStyle/>
          <a:p>
            <a:r>
              <a:rPr lang="ru-RU" dirty="0"/>
              <a:t>1. Коммуникация</a:t>
            </a:r>
          </a:p>
        </p:txBody>
      </p:sp>
      <p:sp>
        <p:nvSpPr>
          <p:cNvPr id="3" name="Объект 2">
            <a:extLst>
              <a:ext uri="{FF2B5EF4-FFF2-40B4-BE49-F238E27FC236}">
                <a16:creationId xmlns:a16="http://schemas.microsoft.com/office/drawing/2014/main" id="{6C1F50F8-D801-F643-A101-D83B26979437}"/>
              </a:ext>
            </a:extLst>
          </p:cNvPr>
          <p:cNvSpPr>
            <a:spLocks noGrp="1"/>
          </p:cNvSpPr>
          <p:nvPr>
            <p:ph idx="1"/>
          </p:nvPr>
        </p:nvSpPr>
        <p:spPr>
          <a:xfrm>
            <a:off x="838200" y="1309816"/>
            <a:ext cx="10515600" cy="4867147"/>
          </a:xfrm>
        </p:spPr>
        <p:txBody>
          <a:bodyPr>
            <a:normAutofit fontScale="77500" lnSpcReduction="20000"/>
          </a:bodyPr>
          <a:lstStyle/>
          <a:p>
            <a:pPr marL="0" indent="0">
              <a:buNone/>
            </a:pPr>
            <a:r>
              <a:rPr lang="ru-RU" dirty="0"/>
              <a:t>Коммуникация — это передача информации, обмен знаниями или сведениями между людьми. Например, приветствие, короткий разговор или покупка товаров в магазине. Коммуникация помогает налаживать контакты, поддерживать отношения между людьми, выполнять жизненные и профессиональные задачи.</a:t>
            </a:r>
          </a:p>
          <a:p>
            <a:pPr marL="0" indent="0">
              <a:buNone/>
            </a:pPr>
            <a:r>
              <a:rPr lang="ru-RU" dirty="0"/>
              <a:t>В блок коммуникации входят два важных навыка:</a:t>
            </a:r>
            <a:br>
              <a:rPr lang="ru-RU" dirty="0"/>
            </a:br>
            <a:br>
              <a:rPr lang="ru-RU" dirty="0"/>
            </a:br>
            <a:r>
              <a:rPr lang="ru-RU" b="1" dirty="0"/>
              <a:t>Деловое общение</a:t>
            </a:r>
            <a:r>
              <a:rPr lang="ru-RU" dirty="0"/>
              <a:t> — умение вести переписку и переговоры с коллегами, клиентами и руководителями, чтобы решать задачи и добиваться поставленных целей.</a:t>
            </a:r>
            <a:br>
              <a:rPr lang="ru-RU" dirty="0"/>
            </a:br>
            <a:br>
              <a:rPr lang="ru-RU" dirty="0"/>
            </a:br>
            <a:r>
              <a:rPr lang="ru-RU" b="1" dirty="0"/>
              <a:t>Презентация и ораторское искусство</a:t>
            </a:r>
            <a:r>
              <a:rPr lang="ru-RU" dirty="0"/>
              <a:t> — умение понятно и четко говорить, доносить свои идеи до других людей, чтобы вас понимали и запоминали.</a:t>
            </a:r>
          </a:p>
          <a:p>
            <a:pPr marL="0" indent="0">
              <a:buNone/>
            </a:pPr>
            <a:endParaRPr lang="ru-RU" dirty="0"/>
          </a:p>
          <a:p>
            <a:pPr marL="0" indent="0">
              <a:buNone/>
            </a:pPr>
            <a:r>
              <a:rPr lang="ru-RU" u="sng" dirty="0"/>
              <a:t>Как развить?</a:t>
            </a:r>
            <a:endParaRPr lang="en-US" u="sng" dirty="0"/>
          </a:p>
          <a:p>
            <a:r>
              <a:rPr lang="ru-RU" dirty="0"/>
              <a:t>Развивается с опытом. Больше общайтесь с конкретной целью, например, проведите переговоры с клиентом, презентации или лекции.</a:t>
            </a:r>
            <a:endParaRPr lang="en-US" dirty="0"/>
          </a:p>
          <a:p>
            <a:r>
              <a:rPr lang="ru-RU" dirty="0"/>
              <a:t>Вступите в клуб дебатов или запишитесь на курсы переговорщиков.</a:t>
            </a:r>
            <a:endParaRPr lang="en-US" dirty="0"/>
          </a:p>
          <a:p>
            <a:r>
              <a:rPr lang="ru-RU" dirty="0"/>
              <a:t>Устраивайте дискуссии и деловые игры с друзьями или коллегами.</a:t>
            </a:r>
          </a:p>
        </p:txBody>
      </p:sp>
    </p:spTree>
    <p:extLst>
      <p:ext uri="{BB962C8B-B14F-4D97-AF65-F5344CB8AC3E}">
        <p14:creationId xmlns:p14="http://schemas.microsoft.com/office/powerpoint/2010/main" val="1323743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7729F89-4A24-A243-805A-29102D2914C6}"/>
              </a:ext>
            </a:extLst>
          </p:cNvPr>
          <p:cNvSpPr>
            <a:spLocks noGrp="1"/>
          </p:cNvSpPr>
          <p:nvPr>
            <p:ph type="title"/>
          </p:nvPr>
        </p:nvSpPr>
        <p:spPr>
          <a:xfrm>
            <a:off x="838200" y="365126"/>
            <a:ext cx="10515600" cy="859826"/>
          </a:xfrm>
        </p:spPr>
        <p:txBody>
          <a:bodyPr/>
          <a:lstStyle/>
          <a:p>
            <a:r>
              <a:rPr lang="ru-RU" dirty="0"/>
              <a:t>Стили лидерства</a:t>
            </a:r>
          </a:p>
        </p:txBody>
      </p:sp>
      <p:sp>
        <p:nvSpPr>
          <p:cNvPr id="3" name="Объект 2">
            <a:extLst>
              <a:ext uri="{FF2B5EF4-FFF2-40B4-BE49-F238E27FC236}">
                <a16:creationId xmlns:a16="http://schemas.microsoft.com/office/drawing/2014/main" id="{F37C5F4D-D6CD-964C-BBF1-E4850F99CFFC}"/>
              </a:ext>
            </a:extLst>
          </p:cNvPr>
          <p:cNvSpPr>
            <a:spLocks noGrp="1"/>
          </p:cNvSpPr>
          <p:nvPr>
            <p:ph idx="1"/>
          </p:nvPr>
        </p:nvSpPr>
        <p:spPr/>
        <p:txBody>
          <a:bodyPr>
            <a:normAutofit fontScale="85000" lnSpcReduction="20000"/>
          </a:bodyPr>
          <a:lstStyle/>
          <a:p>
            <a:r>
              <a:rPr lang="ru-RU" sz="3200" dirty="0"/>
              <a:t>Авторитарный</a:t>
            </a:r>
          </a:p>
          <a:p>
            <a:r>
              <a:rPr lang="ru-RU" sz="3200" dirty="0"/>
              <a:t>Демократический</a:t>
            </a:r>
          </a:p>
          <a:p>
            <a:r>
              <a:rPr lang="ru-RU" sz="3200" dirty="0"/>
              <a:t>…</a:t>
            </a:r>
          </a:p>
          <a:p>
            <a:pPr marL="0" indent="0">
              <a:buNone/>
            </a:pPr>
            <a:endParaRPr lang="ru-RU" sz="3200" dirty="0"/>
          </a:p>
          <a:p>
            <a:pPr marL="0" indent="0">
              <a:buNone/>
            </a:pPr>
            <a:r>
              <a:rPr lang="ru-RU" dirty="0"/>
              <a:t>Два вектора ориентации лидера:</a:t>
            </a:r>
            <a:endParaRPr lang="ru-RU" sz="3200" dirty="0"/>
          </a:p>
          <a:p>
            <a:r>
              <a:rPr lang="ru-RU"/>
              <a:t>«Хорошисты»: </a:t>
            </a:r>
            <a:r>
              <a:rPr lang="ru-RU" dirty="0"/>
              <a:t>Ориентация на отношения с подчиненными (ориентация на человека)</a:t>
            </a:r>
          </a:p>
          <a:p>
            <a:r>
              <a:rPr lang="ru-RU" dirty="0"/>
              <a:t>«Отличники»: Ориентация на результат / задачу</a:t>
            </a:r>
            <a:endParaRPr lang="en-US" dirty="0"/>
          </a:p>
          <a:p>
            <a:pPr marL="0" indent="0">
              <a:buNone/>
            </a:pPr>
            <a:r>
              <a:rPr lang="ru-RU" dirty="0"/>
              <a:t>В разных ситуациях и разных проектах лучше подходит тот или иной подход.</a:t>
            </a:r>
            <a:br>
              <a:rPr lang="ru-RU" dirty="0"/>
            </a:br>
            <a:r>
              <a:rPr lang="ru-RU" dirty="0"/>
              <a:t>Например, Стив Джобс и Павел Дуров — не самые приятные в люди в общении и работать с ними тяжело, но они крутые профессионалы /</a:t>
            </a:r>
            <a:r>
              <a:rPr lang="en-US" dirty="0"/>
              <a:t> </a:t>
            </a:r>
            <a:r>
              <a:rPr lang="ru-RU" dirty="0"/>
              <a:t>продакты.</a:t>
            </a:r>
          </a:p>
        </p:txBody>
      </p:sp>
    </p:spTree>
    <p:extLst>
      <p:ext uri="{BB962C8B-B14F-4D97-AF65-F5344CB8AC3E}">
        <p14:creationId xmlns:p14="http://schemas.microsoft.com/office/powerpoint/2010/main" val="4792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DE24BAA-600E-314D-B332-FDD1CB34CD68}"/>
              </a:ext>
            </a:extLst>
          </p:cNvPr>
          <p:cNvSpPr>
            <a:spLocks noGrp="1"/>
          </p:cNvSpPr>
          <p:nvPr>
            <p:ph type="title"/>
          </p:nvPr>
        </p:nvSpPr>
        <p:spPr>
          <a:xfrm>
            <a:off x="838200" y="365125"/>
            <a:ext cx="10515600" cy="969405"/>
          </a:xfrm>
        </p:spPr>
        <p:txBody>
          <a:bodyPr/>
          <a:lstStyle/>
          <a:p>
            <a:r>
              <a:rPr lang="ru-RU" dirty="0"/>
              <a:t>2. Критическое мышление</a:t>
            </a:r>
          </a:p>
        </p:txBody>
      </p:sp>
      <p:sp>
        <p:nvSpPr>
          <p:cNvPr id="3" name="Объект 2">
            <a:extLst>
              <a:ext uri="{FF2B5EF4-FFF2-40B4-BE49-F238E27FC236}">
                <a16:creationId xmlns:a16="http://schemas.microsoft.com/office/drawing/2014/main" id="{04078734-02C9-8D45-BAC3-27173CE1EF16}"/>
              </a:ext>
            </a:extLst>
          </p:cNvPr>
          <p:cNvSpPr>
            <a:spLocks noGrp="1"/>
          </p:cNvSpPr>
          <p:nvPr>
            <p:ph idx="1"/>
          </p:nvPr>
        </p:nvSpPr>
        <p:spPr>
          <a:xfrm>
            <a:off x="838200" y="1433384"/>
            <a:ext cx="10515600" cy="4743579"/>
          </a:xfrm>
        </p:spPr>
        <p:txBody>
          <a:bodyPr>
            <a:noAutofit/>
          </a:bodyPr>
          <a:lstStyle/>
          <a:p>
            <a:pPr marL="0" indent="0">
              <a:buNone/>
            </a:pPr>
            <a:r>
              <a:rPr lang="ru-RU" sz="2000" dirty="0"/>
              <a:t>Способность взвешенно подходить к переработке и потреблению информации. Мы постоянно находимся в информационном потоке. В нем легко потеряться, потерять фокус внимания или стать жертвой манипуляций. Навык помогает:</a:t>
            </a:r>
          </a:p>
          <a:p>
            <a:pPr>
              <a:spcBef>
                <a:spcPts val="0"/>
              </a:spcBef>
            </a:pPr>
            <a:r>
              <a:rPr lang="ru-RU" sz="2000" dirty="0"/>
              <a:t>проверять информацию,</a:t>
            </a:r>
          </a:p>
          <a:p>
            <a:pPr>
              <a:spcBef>
                <a:spcPts val="0"/>
              </a:spcBef>
            </a:pPr>
            <a:r>
              <a:rPr lang="ru-RU" sz="2000" dirty="0"/>
              <a:t>искать взаимосвязь между фактами,</a:t>
            </a:r>
          </a:p>
          <a:p>
            <a:pPr>
              <a:spcBef>
                <a:spcPts val="0"/>
              </a:spcBef>
            </a:pPr>
            <a:r>
              <a:rPr lang="ru-RU" sz="2000" dirty="0"/>
              <a:t>рационально мыслить,</a:t>
            </a:r>
          </a:p>
          <a:p>
            <a:pPr>
              <a:spcBef>
                <a:spcPts val="0"/>
              </a:spcBef>
            </a:pPr>
            <a:r>
              <a:rPr lang="ru-RU" sz="2000" dirty="0"/>
              <a:t>принимать верные решения,</a:t>
            </a:r>
          </a:p>
          <a:p>
            <a:pPr>
              <a:spcBef>
                <a:spcPts val="0"/>
              </a:spcBef>
            </a:pPr>
            <a:r>
              <a:rPr lang="ru-RU" sz="2000" dirty="0"/>
              <a:t>сформулировать сильные аргументы.</a:t>
            </a:r>
          </a:p>
          <a:p>
            <a:pPr>
              <a:spcBef>
                <a:spcPts val="0"/>
              </a:spcBef>
            </a:pPr>
            <a:endParaRPr lang="ru-RU" sz="2000" dirty="0"/>
          </a:p>
          <a:p>
            <a:pPr marL="0" indent="0">
              <a:spcBef>
                <a:spcPts val="0"/>
              </a:spcBef>
              <a:buNone/>
            </a:pPr>
            <a:r>
              <a:rPr lang="ru-RU" sz="2000" dirty="0"/>
              <a:t>Как развить?</a:t>
            </a:r>
          </a:p>
          <a:p>
            <a:pPr>
              <a:spcBef>
                <a:spcPts val="0"/>
              </a:spcBef>
            </a:pPr>
            <a:r>
              <a:rPr lang="ru-RU" sz="2000" dirty="0"/>
              <a:t>Попробуйте определить ролевые модели поведения коллег на работе. Понаблюдайте, как они реагируют на входящую информацию.</a:t>
            </a:r>
          </a:p>
          <a:p>
            <a:pPr>
              <a:spcBef>
                <a:spcPts val="0"/>
              </a:spcBef>
            </a:pPr>
            <a:r>
              <a:rPr lang="ru-RU" sz="2000" dirty="0"/>
              <a:t>Учитесь задавать вопросы.</a:t>
            </a:r>
          </a:p>
          <a:p>
            <a:pPr>
              <a:spcBef>
                <a:spcPts val="0"/>
              </a:spcBef>
            </a:pPr>
            <a:r>
              <a:rPr lang="ru-RU" sz="2000" dirty="0"/>
              <a:t>Применяйте методики критического мышления на новостях. Например, начните с простых методик проверки информации</a:t>
            </a:r>
            <a:r>
              <a:rPr lang="en-US" sz="2000" dirty="0"/>
              <a:t>:</a:t>
            </a:r>
          </a:p>
          <a:p>
            <a:pPr lvl="1">
              <a:spcBef>
                <a:spcPts val="0"/>
              </a:spcBef>
            </a:pPr>
            <a:r>
              <a:rPr lang="ru-RU" sz="2000" dirty="0"/>
              <a:t>«5</a:t>
            </a:r>
            <a:r>
              <a:rPr lang="en" sz="2000" dirty="0"/>
              <a:t>W+H»</a:t>
            </a:r>
            <a:r>
              <a:rPr lang="ru-RU" sz="2000" dirty="0"/>
              <a:t> (</a:t>
            </a:r>
            <a:r>
              <a:rPr lang="en-US" sz="2000" dirty="0"/>
              <a:t>Who? What? Where? When? Why? </a:t>
            </a:r>
            <a:r>
              <a:rPr lang="en" sz="2000" dirty="0"/>
              <a:t>How?</a:t>
            </a:r>
            <a:r>
              <a:rPr lang="ru-RU" sz="2000" dirty="0"/>
              <a:t>)</a:t>
            </a:r>
            <a:r>
              <a:rPr lang="en" sz="2000" dirty="0"/>
              <a:t> </a:t>
            </a:r>
          </a:p>
          <a:p>
            <a:pPr lvl="1">
              <a:spcBef>
                <a:spcPts val="0"/>
              </a:spcBef>
            </a:pPr>
            <a:r>
              <a:rPr lang="en" sz="2000" dirty="0"/>
              <a:t>IMVAIN</a:t>
            </a:r>
            <a:r>
              <a:rPr lang="ru-RU" sz="2000" dirty="0"/>
              <a:t> (</a:t>
            </a:r>
            <a:r>
              <a:rPr lang="en" sz="2000" dirty="0"/>
              <a:t>Independent</a:t>
            </a:r>
            <a:r>
              <a:rPr lang="ru-RU" sz="2000" dirty="0"/>
              <a:t>, </a:t>
            </a:r>
            <a:r>
              <a:rPr lang="en" sz="2000" dirty="0"/>
              <a:t>Multiple</a:t>
            </a:r>
            <a:r>
              <a:rPr lang="ru-RU" sz="2000" dirty="0"/>
              <a:t>, </a:t>
            </a:r>
            <a:r>
              <a:rPr lang="en" sz="2000" dirty="0"/>
              <a:t>Verify</a:t>
            </a:r>
            <a:r>
              <a:rPr lang="ru-RU" sz="2000" dirty="0"/>
              <a:t>, </a:t>
            </a:r>
            <a:r>
              <a:rPr lang="en" sz="2000" dirty="0"/>
              <a:t>Authoritative</a:t>
            </a:r>
            <a:r>
              <a:rPr lang="ru-RU" sz="2000" dirty="0"/>
              <a:t>, </a:t>
            </a:r>
            <a:r>
              <a:rPr lang="en" sz="2000" dirty="0"/>
              <a:t>Named</a:t>
            </a:r>
            <a:r>
              <a:rPr lang="ru-RU" sz="2000" dirty="0"/>
              <a:t>)</a:t>
            </a:r>
          </a:p>
        </p:txBody>
      </p:sp>
    </p:spTree>
    <p:extLst>
      <p:ext uri="{BB962C8B-B14F-4D97-AF65-F5344CB8AC3E}">
        <p14:creationId xmlns:p14="http://schemas.microsoft.com/office/powerpoint/2010/main" val="760326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7EC32FF-9D9D-1044-86CC-12C455534DE5}"/>
              </a:ext>
            </a:extLst>
          </p:cNvPr>
          <p:cNvSpPr>
            <a:spLocks noGrp="1"/>
          </p:cNvSpPr>
          <p:nvPr>
            <p:ph type="title"/>
          </p:nvPr>
        </p:nvSpPr>
        <p:spPr>
          <a:xfrm>
            <a:off x="838200" y="365126"/>
            <a:ext cx="10515600" cy="746982"/>
          </a:xfrm>
        </p:spPr>
        <p:txBody>
          <a:bodyPr>
            <a:normAutofit/>
          </a:bodyPr>
          <a:lstStyle/>
          <a:p>
            <a:r>
              <a:rPr lang="ru-RU" dirty="0"/>
              <a:t>3. Клиентоориентированность</a:t>
            </a:r>
          </a:p>
        </p:txBody>
      </p:sp>
      <p:sp>
        <p:nvSpPr>
          <p:cNvPr id="3" name="Объект 2">
            <a:extLst>
              <a:ext uri="{FF2B5EF4-FFF2-40B4-BE49-F238E27FC236}">
                <a16:creationId xmlns:a16="http://schemas.microsoft.com/office/drawing/2014/main" id="{4C9E3EDD-C5C7-B54B-AFAB-72C9D032F2B3}"/>
              </a:ext>
            </a:extLst>
          </p:cNvPr>
          <p:cNvSpPr>
            <a:spLocks noGrp="1"/>
          </p:cNvSpPr>
          <p:nvPr>
            <p:ph idx="1"/>
          </p:nvPr>
        </p:nvSpPr>
        <p:spPr>
          <a:xfrm>
            <a:off x="838200" y="1392194"/>
            <a:ext cx="10515600" cy="5100679"/>
          </a:xfrm>
        </p:spPr>
        <p:txBody>
          <a:bodyPr>
            <a:normAutofit fontScale="92500" lnSpcReduction="20000"/>
          </a:bodyPr>
          <a:lstStyle/>
          <a:p>
            <a:pPr marL="0" indent="0">
              <a:buNone/>
            </a:pPr>
            <a:r>
              <a:rPr lang="ru-RU" sz="2400" dirty="0"/>
              <a:t>Умение вовремя определять потребности и желания своей аудитории, чтобы удовлетворять их с максимальной пользой.</a:t>
            </a:r>
            <a:endParaRPr lang="en-US" sz="2400" dirty="0"/>
          </a:p>
          <a:p>
            <a:pPr marL="0" indent="0">
              <a:buNone/>
            </a:pPr>
            <a:r>
              <a:rPr lang="ru-RU" sz="2400" dirty="0"/>
              <a:t>Например, если у вашего клиента нет времени идти в магазин, вы можете доставить товар ему домой. Клиент увидит заботу и сэкономит время, а вы получите лояльного покупателя.</a:t>
            </a:r>
            <a:endParaRPr lang="en-US" sz="2400" dirty="0"/>
          </a:p>
          <a:p>
            <a:pPr marL="0" indent="0">
              <a:buNone/>
            </a:pPr>
            <a:r>
              <a:rPr lang="ru-RU" sz="2400" dirty="0"/>
              <a:t>Навык помогает конкурировать на рынке труда, товаров и услуг.</a:t>
            </a:r>
          </a:p>
          <a:p>
            <a:pPr marL="0" indent="0">
              <a:buNone/>
            </a:pPr>
            <a:r>
              <a:rPr lang="ru-RU" sz="2400" dirty="0">
                <a:solidFill>
                  <a:schemeClr val="accent6"/>
                </a:solidFill>
              </a:rPr>
              <a:t>Особенно важно если вы </a:t>
            </a:r>
            <a:r>
              <a:rPr lang="en-US" sz="2400" dirty="0">
                <a:solidFill>
                  <a:schemeClr val="accent6"/>
                </a:solidFill>
              </a:rPr>
              <a:t>Product Manager </a:t>
            </a:r>
            <a:r>
              <a:rPr lang="ru-RU" sz="2400" dirty="0">
                <a:solidFill>
                  <a:schemeClr val="accent6"/>
                </a:solidFill>
              </a:rPr>
              <a:t>или контактируете к клиентом (Техподдержка, продажи, бизнес-аналитик).</a:t>
            </a:r>
          </a:p>
          <a:p>
            <a:pPr marL="0" indent="0">
              <a:buNone/>
            </a:pPr>
            <a:r>
              <a:rPr lang="ru-RU" sz="2400" i="1" dirty="0">
                <a:solidFill>
                  <a:schemeClr val="accent2">
                    <a:lumMod val="75000"/>
                  </a:schemeClr>
                </a:solidFill>
              </a:rPr>
              <a:t>Вместо «так удобно нам» — «так удобно клиенту».</a:t>
            </a:r>
            <a:br>
              <a:rPr lang="ru-RU" sz="2400" i="1" dirty="0"/>
            </a:br>
            <a:br>
              <a:rPr lang="ru-RU" sz="2400" dirty="0"/>
            </a:br>
            <a:r>
              <a:rPr lang="ru-RU" sz="2400" u="sng" dirty="0"/>
              <a:t>Как развить?</a:t>
            </a:r>
            <a:endParaRPr lang="en-US" sz="2400" u="sng" dirty="0"/>
          </a:p>
          <a:p>
            <a:r>
              <a:rPr lang="ru-RU" sz="2400" dirty="0"/>
              <a:t>Проанализируйте свою целевую аудиторию.</a:t>
            </a:r>
            <a:endParaRPr lang="en-US" sz="2400" dirty="0"/>
          </a:p>
          <a:p>
            <a:pPr lvl="1"/>
            <a:r>
              <a:rPr lang="ru-RU" sz="2000" dirty="0"/>
              <a:t>Например, если устраиваетесь на работу — это будут </a:t>
            </a:r>
            <a:r>
              <a:rPr lang="en" sz="2000" dirty="0"/>
              <a:t>HR, </a:t>
            </a:r>
            <a:r>
              <a:rPr lang="ru-RU" sz="2000" dirty="0"/>
              <a:t>руководители отделов и директора.</a:t>
            </a:r>
            <a:endParaRPr lang="en-US" sz="2000" dirty="0"/>
          </a:p>
          <a:p>
            <a:pPr lvl="1"/>
            <a:r>
              <a:rPr lang="ru-RU" sz="2000" dirty="0"/>
              <a:t>Подумайте, какие проблемы с соискателями у них бывают, как вы можете их решить.</a:t>
            </a:r>
            <a:endParaRPr lang="en-US" sz="2000" dirty="0"/>
          </a:p>
          <a:p>
            <a:pPr lvl="1"/>
            <a:r>
              <a:rPr lang="ru-RU" sz="2000" dirty="0"/>
              <a:t>Изучайте аудитории разных сфер вашей жизни, помогайте удовлетворять запросы и закрывать проблемы этих людей.</a:t>
            </a:r>
            <a:br>
              <a:rPr lang="ru-RU" dirty="0"/>
            </a:br>
            <a:endParaRPr lang="ru-RU" dirty="0"/>
          </a:p>
        </p:txBody>
      </p:sp>
    </p:spTree>
    <p:extLst>
      <p:ext uri="{BB962C8B-B14F-4D97-AF65-F5344CB8AC3E}">
        <p14:creationId xmlns:p14="http://schemas.microsoft.com/office/powerpoint/2010/main" val="256211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46BFFF8-8ED6-1040-9641-FD21B1F6B9D0}"/>
              </a:ext>
            </a:extLst>
          </p:cNvPr>
          <p:cNvSpPr>
            <a:spLocks noGrp="1"/>
          </p:cNvSpPr>
          <p:nvPr>
            <p:ph type="title"/>
          </p:nvPr>
        </p:nvSpPr>
        <p:spPr>
          <a:xfrm>
            <a:off x="838200" y="365125"/>
            <a:ext cx="10515600" cy="829361"/>
          </a:xfrm>
        </p:spPr>
        <p:txBody>
          <a:bodyPr>
            <a:normAutofit fontScale="90000"/>
          </a:bodyPr>
          <a:lstStyle/>
          <a:p>
            <a:r>
              <a:rPr lang="ru-RU" dirty="0"/>
              <a:t>4. Самоорганизация и управление временем</a:t>
            </a:r>
          </a:p>
        </p:txBody>
      </p:sp>
      <p:sp>
        <p:nvSpPr>
          <p:cNvPr id="3" name="Объект 2">
            <a:extLst>
              <a:ext uri="{FF2B5EF4-FFF2-40B4-BE49-F238E27FC236}">
                <a16:creationId xmlns:a16="http://schemas.microsoft.com/office/drawing/2014/main" id="{BE40EEBD-D9CE-A246-9F92-81D1F272001D}"/>
              </a:ext>
            </a:extLst>
          </p:cNvPr>
          <p:cNvSpPr>
            <a:spLocks noGrp="1"/>
          </p:cNvSpPr>
          <p:nvPr>
            <p:ph idx="1"/>
          </p:nvPr>
        </p:nvSpPr>
        <p:spPr>
          <a:xfrm>
            <a:off x="838200" y="1458097"/>
            <a:ext cx="3840892" cy="4718866"/>
          </a:xfrm>
        </p:spPr>
        <p:txBody>
          <a:bodyPr>
            <a:normAutofit/>
          </a:bodyPr>
          <a:lstStyle/>
          <a:p>
            <a:pPr marL="0" indent="0">
              <a:buNone/>
            </a:pPr>
            <a:r>
              <a:rPr lang="ru-RU" sz="2000" dirty="0"/>
              <a:t>Навыки самоорганизации.</a:t>
            </a:r>
            <a:br>
              <a:rPr lang="ru-RU" sz="2000" dirty="0"/>
            </a:br>
            <a:r>
              <a:rPr lang="ru-RU" sz="2000" dirty="0"/>
              <a:t>Например, умение эффективно организовать свою работу и грамотно распоряжаться временем, расставлять приоритеты.</a:t>
            </a:r>
          </a:p>
          <a:p>
            <a:pPr marL="0" indent="0">
              <a:buNone/>
            </a:pPr>
            <a:r>
              <a:rPr lang="ru-RU" sz="2000" dirty="0"/>
              <a:t>Стивен Кови (7 привычек высокоэффективных людей) — Матрица управления временем.</a:t>
            </a:r>
          </a:p>
          <a:p>
            <a:pPr marL="0" indent="0">
              <a:buNone/>
            </a:pPr>
            <a:r>
              <a:rPr lang="ru-RU" sz="2000" dirty="0"/>
              <a:t>Для успешной и эффективной деятельности большинство задач (65-80%) должно быть сосредоточено в Квадранте </a:t>
            </a:r>
            <a:r>
              <a:rPr lang="en" sz="2000" dirty="0"/>
              <a:t>II.</a:t>
            </a:r>
            <a:endParaRPr lang="ru-RU" sz="2000" dirty="0"/>
          </a:p>
        </p:txBody>
      </p:sp>
      <p:pic>
        <p:nvPicPr>
          <p:cNvPr id="5" name="Рисунок 4">
            <a:extLst>
              <a:ext uri="{FF2B5EF4-FFF2-40B4-BE49-F238E27FC236}">
                <a16:creationId xmlns:a16="http://schemas.microsoft.com/office/drawing/2014/main" id="{D7BD7C4E-2E30-674A-91ED-1132BACE1CAF}"/>
              </a:ext>
            </a:extLst>
          </p:cNvPr>
          <p:cNvPicPr>
            <a:picLocks noChangeAspect="1"/>
          </p:cNvPicPr>
          <p:nvPr/>
        </p:nvPicPr>
        <p:blipFill>
          <a:blip r:embed="rId2"/>
          <a:stretch>
            <a:fillRect/>
          </a:stretch>
        </p:blipFill>
        <p:spPr>
          <a:xfrm>
            <a:off x="5476297" y="1194485"/>
            <a:ext cx="6425834" cy="5469925"/>
          </a:xfrm>
          <a:prstGeom prst="rect">
            <a:avLst/>
          </a:prstGeom>
        </p:spPr>
      </p:pic>
    </p:spTree>
    <p:extLst>
      <p:ext uri="{BB962C8B-B14F-4D97-AF65-F5344CB8AC3E}">
        <p14:creationId xmlns:p14="http://schemas.microsoft.com/office/powerpoint/2010/main" val="29378634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0730385-2E7D-804D-A5A6-FC999CF510BD}"/>
              </a:ext>
            </a:extLst>
          </p:cNvPr>
          <p:cNvSpPr>
            <a:spLocks noGrp="1"/>
          </p:cNvSpPr>
          <p:nvPr>
            <p:ph type="title"/>
          </p:nvPr>
        </p:nvSpPr>
        <p:spPr>
          <a:xfrm>
            <a:off x="838200" y="365125"/>
            <a:ext cx="10515600" cy="837599"/>
          </a:xfrm>
        </p:spPr>
        <p:txBody>
          <a:bodyPr/>
          <a:lstStyle/>
          <a:p>
            <a:r>
              <a:rPr lang="ru-RU" dirty="0"/>
              <a:t>5. Наставничество и менторинг</a:t>
            </a:r>
          </a:p>
        </p:txBody>
      </p:sp>
      <p:sp>
        <p:nvSpPr>
          <p:cNvPr id="3" name="Объект 2">
            <a:extLst>
              <a:ext uri="{FF2B5EF4-FFF2-40B4-BE49-F238E27FC236}">
                <a16:creationId xmlns:a16="http://schemas.microsoft.com/office/drawing/2014/main" id="{0AF9D794-9F4E-9041-913B-33F3B416BB4A}"/>
              </a:ext>
            </a:extLst>
          </p:cNvPr>
          <p:cNvSpPr>
            <a:spLocks noGrp="1"/>
          </p:cNvSpPr>
          <p:nvPr>
            <p:ph idx="1"/>
          </p:nvPr>
        </p:nvSpPr>
        <p:spPr>
          <a:xfrm>
            <a:off x="838200" y="1507524"/>
            <a:ext cx="10515600" cy="4669439"/>
          </a:xfrm>
        </p:spPr>
        <p:txBody>
          <a:bodyPr>
            <a:normAutofit/>
          </a:bodyPr>
          <a:lstStyle/>
          <a:p>
            <a:pPr marL="0" indent="0">
              <a:buNone/>
            </a:pPr>
            <a:r>
              <a:rPr lang="ru-RU" sz="2000" dirty="0"/>
              <a:t>Традиционная система образования жесткая и неповоротливая. В ней есть разрыв между компетенциями, которые мы получаем в университете и тем, что требуется на реальной работе. Чтобы быстрее вырасти профессионально и адаптироваться к требованиям рынка нужен наставник или ментор.</a:t>
            </a:r>
            <a:br>
              <a:rPr lang="ru-RU" sz="2000" dirty="0"/>
            </a:br>
            <a:br>
              <a:rPr lang="ru-RU" sz="2000" dirty="0"/>
            </a:br>
            <a:r>
              <a:rPr lang="ru-RU" sz="2000" dirty="0"/>
              <a:t>Наставник поможет составить план обучения и следить за результатами. С ним работают регулярно, чтобы видеть прогресс и корректировать свое обучение. Если сами станете наставником, сможете делиться умениями и знаниями с другими людьми, которым нужна эта компетенция. Адаптировать команду к задаче, проекту или рабочему месту.</a:t>
            </a:r>
            <a:br>
              <a:rPr lang="ru-RU" sz="2000" dirty="0"/>
            </a:br>
            <a:br>
              <a:rPr lang="ru-RU" sz="2000" dirty="0"/>
            </a:br>
            <a:r>
              <a:rPr lang="ru-RU" sz="2000" u="sng" dirty="0"/>
              <a:t>Как развить?</a:t>
            </a:r>
            <a:r>
              <a:rPr lang="ru-RU" sz="2000" dirty="0"/>
              <a:t> Управлять своим обучением и помогать с этим коллегам.</a:t>
            </a:r>
            <a:br>
              <a:rPr lang="ru-RU" sz="2000" dirty="0"/>
            </a:br>
            <a:r>
              <a:rPr lang="ru-RU" sz="2000" dirty="0"/>
              <a:t>Подумайте, какие компетенции нужно прокачать, как эффективнее это сделать. Составьте себе план обучения на год. Следуйте ему, фиксируйте результаты. Когда научитесь управлять своим обучением, предложите коллегам или друзьям стать их ментором на некоторое время. Так отработаете навык и поможете другим людям.</a:t>
            </a:r>
          </a:p>
        </p:txBody>
      </p:sp>
    </p:spTree>
    <p:extLst>
      <p:ext uri="{BB962C8B-B14F-4D97-AF65-F5344CB8AC3E}">
        <p14:creationId xmlns:p14="http://schemas.microsoft.com/office/powerpoint/2010/main" val="29731370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0349601-0355-D844-91DA-F28B4421C7BC}"/>
              </a:ext>
            </a:extLst>
          </p:cNvPr>
          <p:cNvSpPr>
            <a:spLocks noGrp="1"/>
          </p:cNvSpPr>
          <p:nvPr>
            <p:ph type="title"/>
          </p:nvPr>
        </p:nvSpPr>
        <p:spPr>
          <a:xfrm>
            <a:off x="838200" y="365125"/>
            <a:ext cx="10515600" cy="854075"/>
          </a:xfrm>
        </p:spPr>
        <p:txBody>
          <a:bodyPr/>
          <a:lstStyle/>
          <a:p>
            <a:r>
              <a:rPr lang="ru-RU" dirty="0"/>
              <a:t>6. Ненасильственное общение</a:t>
            </a:r>
          </a:p>
        </p:txBody>
      </p:sp>
      <p:sp>
        <p:nvSpPr>
          <p:cNvPr id="3" name="Объект 2">
            <a:extLst>
              <a:ext uri="{FF2B5EF4-FFF2-40B4-BE49-F238E27FC236}">
                <a16:creationId xmlns:a16="http://schemas.microsoft.com/office/drawing/2014/main" id="{8AF85096-6C61-6A42-85DC-9171B67DD3F0}"/>
              </a:ext>
            </a:extLst>
          </p:cNvPr>
          <p:cNvSpPr>
            <a:spLocks noGrp="1"/>
          </p:cNvSpPr>
          <p:nvPr>
            <p:ph idx="1"/>
          </p:nvPr>
        </p:nvSpPr>
        <p:spPr>
          <a:xfrm>
            <a:off x="838200" y="1219200"/>
            <a:ext cx="10515600" cy="4957763"/>
          </a:xfrm>
        </p:spPr>
        <p:txBody>
          <a:bodyPr>
            <a:normAutofit fontScale="55000" lnSpcReduction="20000"/>
          </a:bodyPr>
          <a:lstStyle/>
          <a:p>
            <a:pPr marL="0" indent="0">
              <a:buNone/>
            </a:pPr>
            <a:r>
              <a:rPr lang="ru-RU" sz="2900" dirty="0"/>
              <a:t>Ненасильственное общение (ННО) — способ четко, понятно и точно доносить до собеседника информацию и добиваться своего. В ненасильственном общении вы:</a:t>
            </a:r>
          </a:p>
          <a:p>
            <a:pPr marL="298350" indent="-298350">
              <a:buFont typeface="+mj-lt"/>
              <a:buAutoNum type="arabicPeriod"/>
            </a:pPr>
            <a:r>
              <a:rPr lang="ru-RU" sz="2900" dirty="0"/>
              <a:t>сообщаете собеседнику наблюдение,</a:t>
            </a:r>
          </a:p>
          <a:p>
            <a:pPr marL="298350" indent="-298350">
              <a:buFont typeface="+mj-lt"/>
              <a:buAutoNum type="arabicPeriod"/>
            </a:pPr>
            <a:r>
              <a:rPr lang="ru-RU" sz="2900" dirty="0"/>
              <a:t>подкрепляется его фактом,</a:t>
            </a:r>
          </a:p>
          <a:p>
            <a:pPr marL="298350" indent="-298350">
              <a:buFont typeface="+mj-lt"/>
              <a:buAutoNum type="arabicPeriod"/>
            </a:pPr>
            <a:r>
              <a:rPr lang="ru-RU" sz="2900" dirty="0"/>
              <a:t>говорите о своей потребности и</a:t>
            </a:r>
          </a:p>
          <a:p>
            <a:pPr marL="298350" indent="-298350">
              <a:buFont typeface="+mj-lt"/>
              <a:buAutoNum type="arabicPeriod"/>
            </a:pPr>
            <a:r>
              <a:rPr lang="ru-RU" sz="2900" dirty="0"/>
              <a:t>формулируете просьбу.</a:t>
            </a:r>
          </a:p>
          <a:p>
            <a:pPr marL="0" indent="0">
              <a:buNone/>
            </a:pPr>
            <a:r>
              <a:rPr lang="ru-RU" sz="2900" dirty="0"/>
              <a:t>Ясно формулировать каждый из четырех компонентов ненасильственного общения. Без оценок, суждений и перекладывания ответственности.</a:t>
            </a:r>
            <a:br>
              <a:rPr lang="ru-RU" sz="2900" dirty="0"/>
            </a:br>
            <a:endParaRPr lang="ru-RU" sz="2900" dirty="0"/>
          </a:p>
          <a:p>
            <a:pPr marL="0" indent="0">
              <a:buNone/>
            </a:pPr>
            <a:r>
              <a:rPr lang="ru-RU" sz="2900" dirty="0"/>
              <a:t>Так вы не причините людям вреда, удовлетворите свои потребности, определите насильственную коммуникацию в свой адрес и вовремя ее остановите. Навык помогает договариваться в коллективных совещаниях, личном общении с коллегами и близкими.</a:t>
            </a:r>
            <a:br>
              <a:rPr lang="ru-RU" sz="2900" dirty="0"/>
            </a:br>
            <a:endParaRPr lang="ru-RU" sz="2900" dirty="0"/>
          </a:p>
          <a:p>
            <a:pPr marL="0" indent="0">
              <a:buNone/>
            </a:pPr>
            <a:r>
              <a:rPr lang="ru-RU" sz="2900" u="sng" dirty="0"/>
              <a:t>Как развить?</a:t>
            </a:r>
          </a:p>
          <a:p>
            <a:r>
              <a:rPr lang="ru-RU" sz="2900" dirty="0"/>
              <a:t>Научитесь понимать себя и относитесь к людям с сопереживанием.</a:t>
            </a:r>
          </a:p>
          <a:p>
            <a:r>
              <a:rPr lang="ru-RU" sz="2900" dirty="0"/>
              <a:t>Применяйте методику ненасильственного общения с друзьями, чтобы безопасно отработать ее на практике.</a:t>
            </a:r>
          </a:p>
          <a:p>
            <a:r>
              <a:rPr lang="ru-RU" sz="2900" dirty="0"/>
              <a:t>Больше общаться с людьми с высокими скилами в общении</a:t>
            </a:r>
          </a:p>
          <a:p>
            <a:r>
              <a:rPr lang="ru-RU" sz="2900" dirty="0"/>
              <a:t>Читайте статьи и книги, посещайте встречи и тренинги, где люди учатся общаться без насилия.</a:t>
            </a:r>
            <a:endParaRPr lang="ru-RU" dirty="0"/>
          </a:p>
        </p:txBody>
      </p:sp>
    </p:spTree>
    <p:extLst>
      <p:ext uri="{BB962C8B-B14F-4D97-AF65-F5344CB8AC3E}">
        <p14:creationId xmlns:p14="http://schemas.microsoft.com/office/powerpoint/2010/main" val="31878511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158804D-3BA3-FC4F-8A0D-FE1A540322CA}"/>
              </a:ext>
            </a:extLst>
          </p:cNvPr>
          <p:cNvSpPr>
            <a:spLocks noGrp="1"/>
          </p:cNvSpPr>
          <p:nvPr>
            <p:ph type="title"/>
          </p:nvPr>
        </p:nvSpPr>
        <p:spPr>
          <a:xfrm>
            <a:off x="788773" y="208606"/>
            <a:ext cx="10515600" cy="878789"/>
          </a:xfrm>
        </p:spPr>
        <p:txBody>
          <a:bodyPr/>
          <a:lstStyle/>
          <a:p>
            <a:r>
              <a:rPr lang="ru-RU" dirty="0"/>
              <a:t>7. Принятие решений</a:t>
            </a:r>
          </a:p>
        </p:txBody>
      </p:sp>
      <p:sp>
        <p:nvSpPr>
          <p:cNvPr id="3" name="Объект 2">
            <a:extLst>
              <a:ext uri="{FF2B5EF4-FFF2-40B4-BE49-F238E27FC236}">
                <a16:creationId xmlns:a16="http://schemas.microsoft.com/office/drawing/2014/main" id="{48BA43C2-6ABA-0942-929C-1D4551CD94E4}"/>
              </a:ext>
            </a:extLst>
          </p:cNvPr>
          <p:cNvSpPr>
            <a:spLocks noGrp="1"/>
          </p:cNvSpPr>
          <p:nvPr>
            <p:ph idx="1"/>
          </p:nvPr>
        </p:nvSpPr>
        <p:spPr>
          <a:xfrm>
            <a:off x="788773" y="1285103"/>
            <a:ext cx="10515600" cy="5255740"/>
          </a:xfrm>
        </p:spPr>
        <p:txBody>
          <a:bodyPr>
            <a:normAutofit/>
          </a:bodyPr>
          <a:lstStyle/>
          <a:p>
            <a:pPr marL="0" indent="0">
              <a:buNone/>
            </a:pPr>
            <a:r>
              <a:rPr lang="ru-RU" sz="2000" dirty="0"/>
              <a:t>Многие люди откладывают принятие важных решений, особенно в условиях неопределённости и стресса.</a:t>
            </a:r>
          </a:p>
          <a:p>
            <a:pPr marL="0" indent="0">
              <a:buNone/>
            </a:pPr>
            <a:r>
              <a:rPr lang="ru-RU" sz="2000" dirty="0"/>
              <a:t>Принятие решений — способность осознанно выбирать лучшее решение из возможных вариантов. Этот навык помогает быстро и с максимальной пользой достигать своих целей. Например, если вам предложили две интересные вакансии, но вы не знаете, какую выбрать — можете упустить обе.</a:t>
            </a:r>
            <a:br>
              <a:rPr lang="ru-RU" sz="2000" dirty="0"/>
            </a:br>
            <a:br>
              <a:rPr lang="ru-RU" sz="2000" dirty="0"/>
            </a:br>
            <a:r>
              <a:rPr lang="ru-RU" sz="2000" u="sng" dirty="0"/>
              <a:t>Как развить?</a:t>
            </a:r>
            <a:r>
              <a:rPr lang="ru-RU" sz="2000" dirty="0"/>
              <a:t> </a:t>
            </a:r>
          </a:p>
          <a:p>
            <a:r>
              <a:rPr lang="ru-RU" sz="2000" dirty="0"/>
              <a:t>Научиться видеть максимальное количество вариантов, их плюсы и минусы,</a:t>
            </a:r>
          </a:p>
          <a:p>
            <a:r>
              <a:rPr lang="ru-RU" sz="2000" dirty="0"/>
              <a:t>Верно расставлять приоритеты в каждой конкретной ситуации</a:t>
            </a:r>
            <a:r>
              <a:rPr lang="en-US" sz="2000" dirty="0"/>
              <a:t>,</a:t>
            </a:r>
            <a:endParaRPr lang="ru-RU" sz="2000" dirty="0"/>
          </a:p>
          <a:p>
            <a:r>
              <a:rPr lang="ru-RU" sz="2000" dirty="0"/>
              <a:t>Выбирать лучшее из возможного,</a:t>
            </a:r>
          </a:p>
          <a:p>
            <a:r>
              <a:rPr lang="ru-RU" sz="2000" dirty="0"/>
              <a:t>Если возникают сложности на работе, обращайтесь к руководителю с решением, а не проблемой.</a:t>
            </a:r>
          </a:p>
          <a:p>
            <a:pPr marL="0" indent="0">
              <a:buNone/>
            </a:pPr>
            <a:r>
              <a:rPr lang="ru-RU" sz="2000" dirty="0"/>
              <a:t>Пример: принимали с коллегой важное решение по спортивным соревнованиям.</a:t>
            </a:r>
          </a:p>
        </p:txBody>
      </p:sp>
    </p:spTree>
    <p:extLst>
      <p:ext uri="{BB962C8B-B14F-4D97-AF65-F5344CB8AC3E}">
        <p14:creationId xmlns:p14="http://schemas.microsoft.com/office/powerpoint/2010/main" val="28907753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BE6C9AF-AA8E-6E4C-8657-FC19918D310D}"/>
              </a:ext>
            </a:extLst>
          </p:cNvPr>
          <p:cNvSpPr>
            <a:spLocks noGrp="1"/>
          </p:cNvSpPr>
          <p:nvPr>
            <p:ph type="title"/>
          </p:nvPr>
        </p:nvSpPr>
        <p:spPr>
          <a:xfrm>
            <a:off x="838200" y="365125"/>
            <a:ext cx="10515600" cy="878789"/>
          </a:xfrm>
        </p:spPr>
        <p:txBody>
          <a:bodyPr/>
          <a:lstStyle/>
          <a:p>
            <a:r>
              <a:rPr lang="ru-RU" dirty="0"/>
              <a:t>8. Решение проблем (</a:t>
            </a:r>
            <a:r>
              <a:rPr lang="en-US" dirty="0"/>
              <a:t>problem solving</a:t>
            </a:r>
            <a:r>
              <a:rPr lang="ru-RU" dirty="0"/>
              <a:t>)</a:t>
            </a:r>
          </a:p>
        </p:txBody>
      </p:sp>
      <p:sp>
        <p:nvSpPr>
          <p:cNvPr id="3" name="Объект 2">
            <a:extLst>
              <a:ext uri="{FF2B5EF4-FFF2-40B4-BE49-F238E27FC236}">
                <a16:creationId xmlns:a16="http://schemas.microsoft.com/office/drawing/2014/main" id="{6706A60E-08D6-FF43-88A4-F558B65B7DFB}"/>
              </a:ext>
            </a:extLst>
          </p:cNvPr>
          <p:cNvSpPr>
            <a:spLocks noGrp="1"/>
          </p:cNvSpPr>
          <p:nvPr>
            <p:ph idx="1"/>
          </p:nvPr>
        </p:nvSpPr>
        <p:spPr>
          <a:xfrm>
            <a:off x="838200" y="1408670"/>
            <a:ext cx="10515600" cy="4768293"/>
          </a:xfrm>
        </p:spPr>
        <p:txBody>
          <a:bodyPr>
            <a:noAutofit/>
          </a:bodyPr>
          <a:lstStyle/>
          <a:p>
            <a:pPr marL="0" indent="0">
              <a:buNone/>
            </a:pPr>
            <a:r>
              <a:rPr lang="ru-RU" sz="2200" dirty="0"/>
              <a:t>Если что-то идет не так, вы можете жаловаться или принимать меры. Навык решения проблем помогает справляться с трудностями на работе и в жизни. Чем сильнее его прокачиваете, тем более сложные ситуации вам будут по плечу. Вы преодолеваете трудности, чтобы достичь целей и получить результат.</a:t>
            </a:r>
          </a:p>
          <a:p>
            <a:pPr marL="0" indent="0">
              <a:buNone/>
            </a:pPr>
            <a:r>
              <a:rPr lang="ru-RU" sz="2200" dirty="0"/>
              <a:t>В тестах и интервью по техническим навыкам часто есть раздел </a:t>
            </a:r>
            <a:r>
              <a:rPr lang="en-US" sz="2200" dirty="0"/>
              <a:t>Problem Solving.</a:t>
            </a:r>
            <a:br>
              <a:rPr lang="ru-RU" sz="2200" dirty="0"/>
            </a:br>
            <a:br>
              <a:rPr lang="ru-RU" sz="2200" dirty="0"/>
            </a:br>
            <a:r>
              <a:rPr lang="ru-RU" sz="2200" u="sng" dirty="0"/>
              <a:t>Как развить?</a:t>
            </a:r>
            <a:endParaRPr lang="en-US" sz="2200" u="sng" dirty="0"/>
          </a:p>
          <a:p>
            <a:r>
              <a:rPr lang="ru-RU" sz="2200" dirty="0"/>
              <a:t>Обозначьте несколько главных проблем в вашей жизни и придумайте 20—30 решений для каждой.</a:t>
            </a:r>
            <a:endParaRPr lang="en-US" sz="2200" dirty="0"/>
          </a:p>
          <a:p>
            <a:r>
              <a:rPr lang="ru-RU" sz="2200" dirty="0"/>
              <a:t>Установите срок и попробуйте реализовать каждое из них за это время.</a:t>
            </a:r>
            <a:endParaRPr lang="en-US" sz="2200" dirty="0"/>
          </a:p>
          <a:p>
            <a:r>
              <a:rPr lang="ru-RU" sz="2200" dirty="0"/>
              <a:t>Если решить проблему не сможете, придумайте новые способы с ней справиться.</a:t>
            </a:r>
          </a:p>
        </p:txBody>
      </p:sp>
    </p:spTree>
    <p:extLst>
      <p:ext uri="{BB962C8B-B14F-4D97-AF65-F5344CB8AC3E}">
        <p14:creationId xmlns:p14="http://schemas.microsoft.com/office/powerpoint/2010/main" val="3000235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74F947A-3FFA-F248-BBF2-DD2E82DC6188}"/>
              </a:ext>
            </a:extLst>
          </p:cNvPr>
          <p:cNvSpPr>
            <a:spLocks noGrp="1"/>
          </p:cNvSpPr>
          <p:nvPr>
            <p:ph type="title"/>
          </p:nvPr>
        </p:nvSpPr>
        <p:spPr>
          <a:xfrm>
            <a:off x="838200" y="365126"/>
            <a:ext cx="10515600" cy="911740"/>
          </a:xfrm>
        </p:spPr>
        <p:txBody>
          <a:bodyPr/>
          <a:lstStyle/>
          <a:p>
            <a:r>
              <a:rPr lang="ru-RU" dirty="0"/>
              <a:t>9. Эмоциональный интеллект</a:t>
            </a:r>
          </a:p>
        </p:txBody>
      </p:sp>
      <p:sp>
        <p:nvSpPr>
          <p:cNvPr id="3" name="Объект 2">
            <a:extLst>
              <a:ext uri="{FF2B5EF4-FFF2-40B4-BE49-F238E27FC236}">
                <a16:creationId xmlns:a16="http://schemas.microsoft.com/office/drawing/2014/main" id="{2230C867-2334-6345-A828-B3076BC6610E}"/>
              </a:ext>
            </a:extLst>
          </p:cNvPr>
          <p:cNvSpPr>
            <a:spLocks noGrp="1"/>
          </p:cNvSpPr>
          <p:nvPr>
            <p:ph idx="1"/>
          </p:nvPr>
        </p:nvSpPr>
        <p:spPr>
          <a:xfrm>
            <a:off x="838200" y="1433384"/>
            <a:ext cx="10515600" cy="4743579"/>
          </a:xfrm>
        </p:spPr>
        <p:txBody>
          <a:bodyPr>
            <a:normAutofit fontScale="85000" lnSpcReduction="20000"/>
          </a:bodyPr>
          <a:lstStyle/>
          <a:p>
            <a:pPr marL="0" indent="0">
              <a:buNone/>
            </a:pPr>
            <a:r>
              <a:rPr lang="ru-RU" dirty="0"/>
              <a:t>Способность понимать эмоции, мотивацию, намерения свои и других людей и управлять всем этим.</a:t>
            </a:r>
          </a:p>
          <a:p>
            <a:pPr marL="0" indent="0">
              <a:buNone/>
            </a:pPr>
            <a:r>
              <a:rPr lang="ru-RU" dirty="0"/>
              <a:t>Навык помогает решать практические задачи, принимать решения и строить коммуникацию с другими людьми. Например, если во время своей презентации вы видите, что слушатели устали — сделайте перерыв.</a:t>
            </a:r>
            <a:br>
              <a:rPr lang="ru-RU" dirty="0"/>
            </a:br>
            <a:br>
              <a:rPr lang="ru-RU" dirty="0"/>
            </a:br>
            <a:r>
              <a:rPr lang="ru-RU" dirty="0"/>
              <a:t>Как развить?</a:t>
            </a:r>
          </a:p>
          <a:p>
            <a:r>
              <a:rPr lang="ru-RU" dirty="0"/>
              <a:t>Развивать эмпатию по отношению к себе и другим людям.</a:t>
            </a:r>
          </a:p>
          <a:p>
            <a:r>
              <a:rPr lang="ru-RU" dirty="0"/>
              <a:t>Понаблюдайте за своими эмоциями и эмоциями других.</a:t>
            </a:r>
            <a:br>
              <a:rPr lang="en-US" dirty="0"/>
            </a:br>
            <a:r>
              <a:rPr lang="ru-RU" dirty="0"/>
              <a:t>Подумайте, с чем они связаны, и как влияют на окружающих.</a:t>
            </a:r>
          </a:p>
          <a:p>
            <a:r>
              <a:rPr lang="ru-RU" dirty="0">
                <a:solidFill>
                  <a:schemeClr val="accent6">
                    <a:lumMod val="75000"/>
                  </a:schemeClr>
                </a:solidFill>
              </a:rPr>
              <a:t>Осознавать и называть свои чувства</a:t>
            </a:r>
          </a:p>
          <a:p>
            <a:pPr lvl="1"/>
            <a:r>
              <a:rPr lang="ru-RU" dirty="0">
                <a:solidFill>
                  <a:schemeClr val="accent6">
                    <a:lumMod val="75000"/>
                  </a:schemeClr>
                </a:solidFill>
              </a:rPr>
              <a:t>Говорить о своих чувствах и эмоциях (в противовес навешиванию ярлыков)</a:t>
            </a:r>
          </a:p>
          <a:p>
            <a:pPr lvl="1"/>
            <a:r>
              <a:rPr lang="ru-RU" dirty="0">
                <a:solidFill>
                  <a:schemeClr val="accent6">
                    <a:lumMod val="75000"/>
                  </a:schemeClr>
                </a:solidFill>
              </a:rPr>
              <a:t>«Когда ты сделал …, я почувствовал …»</a:t>
            </a:r>
          </a:p>
          <a:p>
            <a:r>
              <a:rPr lang="ru-RU" dirty="0">
                <a:solidFill>
                  <a:schemeClr val="accent6">
                    <a:lumMod val="75000"/>
                  </a:schemeClr>
                </a:solidFill>
              </a:rPr>
              <a:t>Осознавать почему вы приняли то или иное решение</a:t>
            </a:r>
          </a:p>
          <a:p>
            <a:endParaRPr lang="ru-RU" dirty="0"/>
          </a:p>
        </p:txBody>
      </p:sp>
    </p:spTree>
    <p:extLst>
      <p:ext uri="{BB962C8B-B14F-4D97-AF65-F5344CB8AC3E}">
        <p14:creationId xmlns:p14="http://schemas.microsoft.com/office/powerpoint/2010/main" val="32533025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BA94AEF-424D-8E41-96DF-EDA81DFF8123}"/>
              </a:ext>
            </a:extLst>
          </p:cNvPr>
          <p:cNvSpPr>
            <a:spLocks noGrp="1"/>
          </p:cNvSpPr>
          <p:nvPr>
            <p:ph type="title"/>
          </p:nvPr>
        </p:nvSpPr>
        <p:spPr>
          <a:xfrm>
            <a:off x="838200" y="365126"/>
            <a:ext cx="10515600" cy="911740"/>
          </a:xfrm>
        </p:spPr>
        <p:txBody>
          <a:bodyPr/>
          <a:lstStyle/>
          <a:p>
            <a:r>
              <a:rPr lang="ru-RU" dirty="0"/>
              <a:t>10. Управление знаниями и обучаемость</a:t>
            </a:r>
          </a:p>
        </p:txBody>
      </p:sp>
      <p:sp>
        <p:nvSpPr>
          <p:cNvPr id="3" name="Объект 2">
            <a:extLst>
              <a:ext uri="{FF2B5EF4-FFF2-40B4-BE49-F238E27FC236}">
                <a16:creationId xmlns:a16="http://schemas.microsoft.com/office/drawing/2014/main" id="{48BEDF48-2464-4841-9386-40FB558D9ECE}"/>
              </a:ext>
            </a:extLst>
          </p:cNvPr>
          <p:cNvSpPr>
            <a:spLocks noGrp="1"/>
          </p:cNvSpPr>
          <p:nvPr>
            <p:ph idx="1"/>
          </p:nvPr>
        </p:nvSpPr>
        <p:spPr>
          <a:xfrm>
            <a:off x="838200" y="1515762"/>
            <a:ext cx="10515600" cy="4661201"/>
          </a:xfrm>
        </p:spPr>
        <p:txBody>
          <a:bodyPr>
            <a:normAutofit fontScale="62500" lnSpcReduction="20000"/>
          </a:bodyPr>
          <a:lstStyle/>
          <a:p>
            <a:pPr marL="0" indent="0">
              <a:buNone/>
            </a:pPr>
            <a:r>
              <a:rPr lang="ru-RU" dirty="0"/>
              <a:t>Обучаемость — способность узнавать новую информацию и применять ее в жизни, чтобы решать повседневные задачи. Знания формируют умения, а умения — навыки.</a:t>
            </a:r>
          </a:p>
          <a:p>
            <a:pPr marL="0" indent="0">
              <a:buNone/>
            </a:pPr>
            <a:r>
              <a:rPr lang="ru-RU" dirty="0"/>
              <a:t>Важно не собирать концепции и теории, а применять их на практике, превращая в полноценные компетенции.</a:t>
            </a:r>
          </a:p>
          <a:p>
            <a:pPr marL="0" indent="0">
              <a:buNone/>
            </a:pPr>
            <a:r>
              <a:rPr lang="ru-RU" dirty="0"/>
              <a:t>Управление знаниями помогает</a:t>
            </a:r>
            <a:r>
              <a:rPr lang="en-US" dirty="0"/>
              <a:t>:</a:t>
            </a:r>
          </a:p>
          <a:p>
            <a:r>
              <a:rPr lang="ru-RU" dirty="0"/>
              <a:t>выбирать нужные источники информации,</a:t>
            </a:r>
            <a:endParaRPr lang="en-US" dirty="0"/>
          </a:p>
          <a:p>
            <a:r>
              <a:rPr lang="ru-RU" dirty="0"/>
              <a:t>сортировать информацию</a:t>
            </a:r>
          </a:p>
          <a:p>
            <a:r>
              <a:rPr lang="ru-RU" dirty="0"/>
              <a:t>управлять планом обучения.</a:t>
            </a:r>
          </a:p>
          <a:p>
            <a:pPr marL="0" indent="0">
              <a:buNone/>
            </a:pPr>
            <a:r>
              <a:rPr lang="ru-RU" dirty="0">
                <a:solidFill>
                  <a:schemeClr val="accent6">
                    <a:lumMod val="75000"/>
                  </a:schemeClr>
                </a:solidFill>
              </a:rPr>
              <a:t>Выбрать ритм обучения, как и в какое время лучше что-то изучать, чтобы лучше отложилось, баланс обучения и отдыха, какие источники выбирать, какую методику обучения выбрать, как практиковаться и т.п.</a:t>
            </a:r>
          </a:p>
          <a:p>
            <a:pPr marL="0" indent="0">
              <a:buNone/>
            </a:pPr>
            <a:r>
              <a:rPr lang="ru-RU" u="sng" dirty="0"/>
              <a:t>Как развить?</a:t>
            </a:r>
          </a:p>
          <a:p>
            <a:r>
              <a:rPr lang="ru-RU" dirty="0"/>
              <a:t>Составьте план обучения, отфильтруйте нужную информацию, выберите знания, которые хотите применить на практике.</a:t>
            </a:r>
          </a:p>
          <a:p>
            <a:r>
              <a:rPr lang="ru-RU" dirty="0"/>
              <a:t>Теории и концепции обучения важно проживать, пробовать на себе и анализировать. Например, если узнали о матрице управления временем, попробуйте ее в жизни.</a:t>
            </a:r>
          </a:p>
          <a:p>
            <a:r>
              <a:rPr lang="ru-RU" dirty="0">
                <a:hlinkClick r:id="rId2"/>
              </a:rPr>
              <a:t>Образование как проект: как ставить цели обучения и не бросить на полпути</a:t>
            </a:r>
            <a:endParaRPr lang="ru-RU" dirty="0">
              <a:solidFill>
                <a:schemeClr val="accent6">
                  <a:lumMod val="75000"/>
                </a:schemeClr>
              </a:solidFill>
            </a:endParaRPr>
          </a:p>
        </p:txBody>
      </p:sp>
    </p:spTree>
    <p:extLst>
      <p:ext uri="{BB962C8B-B14F-4D97-AF65-F5344CB8AC3E}">
        <p14:creationId xmlns:p14="http://schemas.microsoft.com/office/powerpoint/2010/main" val="39963372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053A2B9-BF87-F44E-8CFD-D4846DEBB8C5}"/>
              </a:ext>
            </a:extLst>
          </p:cNvPr>
          <p:cNvSpPr>
            <a:spLocks noGrp="1"/>
          </p:cNvSpPr>
          <p:nvPr>
            <p:ph type="title"/>
          </p:nvPr>
        </p:nvSpPr>
        <p:spPr>
          <a:xfrm>
            <a:off x="838200" y="365125"/>
            <a:ext cx="10515600" cy="656367"/>
          </a:xfrm>
        </p:spPr>
        <p:txBody>
          <a:bodyPr>
            <a:normAutofit fontScale="90000"/>
          </a:bodyPr>
          <a:lstStyle/>
          <a:p>
            <a:r>
              <a:rPr lang="ru-RU" dirty="0"/>
              <a:t>11. Работа в режиме неопределенности</a:t>
            </a:r>
          </a:p>
        </p:txBody>
      </p:sp>
      <p:sp>
        <p:nvSpPr>
          <p:cNvPr id="3" name="Объект 2">
            <a:extLst>
              <a:ext uri="{FF2B5EF4-FFF2-40B4-BE49-F238E27FC236}">
                <a16:creationId xmlns:a16="http://schemas.microsoft.com/office/drawing/2014/main" id="{20B3AB0E-A767-9F48-A122-BD423FFC2051}"/>
              </a:ext>
            </a:extLst>
          </p:cNvPr>
          <p:cNvSpPr>
            <a:spLocks noGrp="1"/>
          </p:cNvSpPr>
          <p:nvPr>
            <p:ph idx="1"/>
          </p:nvPr>
        </p:nvSpPr>
        <p:spPr>
          <a:xfrm>
            <a:off x="838200" y="1161535"/>
            <a:ext cx="10515600" cy="5015428"/>
          </a:xfrm>
        </p:spPr>
        <p:txBody>
          <a:bodyPr>
            <a:normAutofit fontScale="62500" lnSpcReduction="20000"/>
          </a:bodyPr>
          <a:lstStyle/>
          <a:p>
            <a:pPr marL="0" indent="0">
              <a:buNone/>
            </a:pPr>
            <a:r>
              <a:rPr lang="ru-RU" dirty="0"/>
              <a:t>Современный мир описывают аббревиатурой </a:t>
            </a:r>
            <a:r>
              <a:rPr lang="en" dirty="0"/>
              <a:t>VUCA</a:t>
            </a:r>
            <a:r>
              <a:rPr lang="ru-RU" dirty="0"/>
              <a:t>:</a:t>
            </a:r>
          </a:p>
          <a:p>
            <a:pPr>
              <a:spcBef>
                <a:spcPts val="0"/>
              </a:spcBef>
            </a:pPr>
            <a:r>
              <a:rPr lang="ru-RU" dirty="0"/>
              <a:t>изменчивость (</a:t>
            </a:r>
            <a:r>
              <a:rPr lang="en" dirty="0"/>
              <a:t>volatility),</a:t>
            </a:r>
            <a:endParaRPr lang="ru-RU" dirty="0"/>
          </a:p>
          <a:p>
            <a:pPr>
              <a:spcBef>
                <a:spcPts val="0"/>
              </a:spcBef>
            </a:pPr>
            <a:r>
              <a:rPr lang="ru-RU" dirty="0"/>
              <a:t>неопределенность (</a:t>
            </a:r>
            <a:r>
              <a:rPr lang="en" dirty="0"/>
              <a:t>uncertainty),</a:t>
            </a:r>
            <a:endParaRPr lang="ru-RU" dirty="0"/>
          </a:p>
          <a:p>
            <a:pPr>
              <a:spcBef>
                <a:spcPts val="0"/>
              </a:spcBef>
            </a:pPr>
            <a:r>
              <a:rPr lang="ru-RU" dirty="0"/>
              <a:t>сложность (</a:t>
            </a:r>
            <a:r>
              <a:rPr lang="en" dirty="0"/>
              <a:t>complexity)</a:t>
            </a:r>
            <a:r>
              <a:rPr lang="ru-RU" dirty="0"/>
              <a:t>,</a:t>
            </a:r>
          </a:p>
          <a:p>
            <a:pPr>
              <a:spcBef>
                <a:spcPts val="0"/>
              </a:spcBef>
            </a:pPr>
            <a:r>
              <a:rPr lang="ru-RU" dirty="0"/>
              <a:t>неоднозначность (</a:t>
            </a:r>
            <a:r>
              <a:rPr lang="en" dirty="0"/>
              <a:t>ambiguity)</a:t>
            </a:r>
            <a:r>
              <a:rPr lang="ru-RU" dirty="0"/>
              <a:t>.</a:t>
            </a:r>
          </a:p>
          <a:p>
            <a:pPr marL="0" indent="0">
              <a:buNone/>
            </a:pPr>
            <a:r>
              <a:rPr lang="ru-RU" dirty="0"/>
              <a:t>Работа в режиме неопределенности — умение быстро реагировать на изменения условий задачи, принимать решения, управлять проектами и своими ресурсами.</a:t>
            </a:r>
          </a:p>
          <a:p>
            <a:pPr marL="0" indent="0">
              <a:buNone/>
            </a:pPr>
            <a:r>
              <a:rPr lang="ru-RU" dirty="0"/>
              <a:t>Чтобы конкурировать на рынке и быть востребованным, нужна гибкость и умение быстро адаптироваться к изменениям. Например, стресс-менеджмент.</a:t>
            </a:r>
            <a:br>
              <a:rPr lang="ru-RU" dirty="0"/>
            </a:br>
            <a:br>
              <a:rPr lang="ru-RU" dirty="0"/>
            </a:br>
            <a:r>
              <a:rPr lang="ru-RU" b="1" dirty="0"/>
              <a:t>Стресс-менеджмент</a:t>
            </a:r>
            <a:r>
              <a:rPr lang="ru-RU" dirty="0"/>
              <a:t> — управление состоянием и поведением своим и других людей в периоды физического и психологического напряжения: сжатых сроков, форс-мажоров, сильных нагрузок.</a:t>
            </a:r>
            <a:br>
              <a:rPr lang="ru-RU" dirty="0"/>
            </a:br>
            <a:br>
              <a:rPr lang="ru-RU" dirty="0"/>
            </a:br>
            <a:br>
              <a:rPr lang="ru-RU" dirty="0"/>
            </a:br>
            <a:r>
              <a:rPr lang="ru-RU" u="sng" dirty="0"/>
              <a:t>Как развить?</a:t>
            </a:r>
            <a:r>
              <a:rPr lang="ru-RU" dirty="0"/>
              <a:t> Нужно развивать самостоятельность.</a:t>
            </a:r>
          </a:p>
          <a:p>
            <a:pPr>
              <a:spcBef>
                <a:spcPts val="400"/>
              </a:spcBef>
            </a:pPr>
            <a:r>
              <a:rPr lang="ru-RU" dirty="0"/>
              <a:t>Придумывайте выходы из разных трудных ситуаций, пробуйте подходы, которыми раньше не пользовались.</a:t>
            </a:r>
          </a:p>
          <a:p>
            <a:pPr>
              <a:spcBef>
                <a:spcPts val="400"/>
              </a:spcBef>
            </a:pPr>
            <a:r>
              <a:rPr lang="ru-RU" dirty="0"/>
              <a:t>Пробуйте новые инструменты: </a:t>
            </a:r>
            <a:r>
              <a:rPr lang="ru-RU" dirty="0" err="1"/>
              <a:t>Телеграм</a:t>
            </a:r>
            <a:r>
              <a:rPr lang="ru-RU" dirty="0"/>
              <a:t>, онлайн-форматы обучения, удаленную работу.</a:t>
            </a:r>
          </a:p>
          <a:p>
            <a:pPr>
              <a:spcBef>
                <a:spcPts val="400"/>
              </a:spcBef>
            </a:pPr>
            <a:r>
              <a:rPr lang="ru-RU" dirty="0"/>
              <a:t>Следите за трендами и новыми технологиями, выбирайте то, что подходит вам.</a:t>
            </a:r>
          </a:p>
          <a:p>
            <a:pPr>
              <a:spcBef>
                <a:spcPts val="400"/>
              </a:spcBef>
            </a:pPr>
            <a:r>
              <a:rPr lang="ru-RU" dirty="0"/>
              <a:t>Откройте собственный бизнес или запустите блог. Продумайте пути его развития в разных обстоятельствах: когда всё идет хорошо, в кризис, когда много конкурентов или нет желания им заниматься.</a:t>
            </a:r>
          </a:p>
        </p:txBody>
      </p:sp>
    </p:spTree>
    <p:extLst>
      <p:ext uri="{BB962C8B-B14F-4D97-AF65-F5344CB8AC3E}">
        <p14:creationId xmlns:p14="http://schemas.microsoft.com/office/powerpoint/2010/main" val="373898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B8A722B2-DB40-A542-8DE4-F0C31A760661}"/>
              </a:ext>
            </a:extLst>
          </p:cNvPr>
          <p:cNvPicPr>
            <a:picLocks noChangeAspect="1"/>
          </p:cNvPicPr>
          <p:nvPr/>
        </p:nvPicPr>
        <p:blipFill>
          <a:blip r:embed="rId2"/>
          <a:stretch>
            <a:fillRect/>
          </a:stretch>
        </p:blipFill>
        <p:spPr>
          <a:xfrm>
            <a:off x="9247695" y="3404243"/>
            <a:ext cx="2944305" cy="3354007"/>
          </a:xfrm>
          <a:prstGeom prst="rect">
            <a:avLst/>
          </a:prstGeom>
        </p:spPr>
      </p:pic>
      <p:sp>
        <p:nvSpPr>
          <p:cNvPr id="2" name="Заголовок 1">
            <a:extLst>
              <a:ext uri="{FF2B5EF4-FFF2-40B4-BE49-F238E27FC236}">
                <a16:creationId xmlns:a16="http://schemas.microsoft.com/office/drawing/2014/main" id="{877CF652-9AE5-2D49-AEBA-2902A0602C4C}"/>
              </a:ext>
            </a:extLst>
          </p:cNvPr>
          <p:cNvSpPr>
            <a:spLocks noGrp="1"/>
          </p:cNvSpPr>
          <p:nvPr>
            <p:ph type="title"/>
          </p:nvPr>
        </p:nvSpPr>
        <p:spPr>
          <a:xfrm>
            <a:off x="838200" y="365125"/>
            <a:ext cx="10515600" cy="879213"/>
          </a:xfrm>
        </p:spPr>
        <p:txBody>
          <a:bodyPr/>
          <a:lstStyle/>
          <a:p>
            <a:r>
              <a:rPr lang="ru-RU" dirty="0"/>
              <a:t>Авторитарный стиль руководства</a:t>
            </a:r>
          </a:p>
        </p:txBody>
      </p:sp>
      <p:sp>
        <p:nvSpPr>
          <p:cNvPr id="3" name="Объект 2">
            <a:extLst>
              <a:ext uri="{FF2B5EF4-FFF2-40B4-BE49-F238E27FC236}">
                <a16:creationId xmlns:a16="http://schemas.microsoft.com/office/drawing/2014/main" id="{840DCE8B-C883-ED4D-9AED-3343487B7048}"/>
              </a:ext>
            </a:extLst>
          </p:cNvPr>
          <p:cNvSpPr>
            <a:spLocks noGrp="1"/>
          </p:cNvSpPr>
          <p:nvPr>
            <p:ph idx="1"/>
          </p:nvPr>
        </p:nvSpPr>
        <p:spPr/>
        <p:txBody>
          <a:bodyPr/>
          <a:lstStyle/>
          <a:p>
            <a:r>
              <a:rPr lang="ru-RU" dirty="0"/>
              <a:t>Жесткое единоличное принятие лидером всех решений ("минимум демократии")</a:t>
            </a:r>
          </a:p>
          <a:p>
            <a:pPr lvl="1"/>
            <a:r>
              <a:rPr lang="ru-RU" dirty="0"/>
              <a:t>Сотрудники должны исполнять лишь то, что им приказано.</a:t>
            </a:r>
          </a:p>
          <a:p>
            <a:r>
              <a:rPr lang="ru-RU" dirty="0"/>
              <a:t>Жесткий постоянный контроль за выполнением решений с угрозой наказания ("максимум контроля")</a:t>
            </a:r>
          </a:p>
          <a:p>
            <a:r>
              <a:rPr lang="ru-RU" dirty="0"/>
              <a:t>Отсутствие интереса к сотруднику как личности</a:t>
            </a:r>
          </a:p>
          <a:p>
            <a:pPr lvl="1"/>
            <a:r>
              <a:rPr lang="ru-RU" dirty="0"/>
              <a:t>Интересы сотрудников во внимание не принимаются.</a:t>
            </a:r>
          </a:p>
          <a:p>
            <a:r>
              <a:rPr lang="ru-RU" dirty="0"/>
              <a:t>У сотрудников минимум информации</a:t>
            </a:r>
          </a:p>
          <a:p>
            <a:r>
              <a:rPr lang="ru-RU" dirty="0"/>
              <a:t>Рычаги управления: метод «кнута и пряника»</a:t>
            </a:r>
          </a:p>
        </p:txBody>
      </p:sp>
    </p:spTree>
    <p:extLst>
      <p:ext uri="{BB962C8B-B14F-4D97-AF65-F5344CB8AC3E}">
        <p14:creationId xmlns:p14="http://schemas.microsoft.com/office/powerpoint/2010/main" val="24821323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CBE12DC-1AFD-0D46-98FA-F0632378D37E}"/>
              </a:ext>
            </a:extLst>
          </p:cNvPr>
          <p:cNvSpPr>
            <a:spLocks noGrp="1"/>
          </p:cNvSpPr>
          <p:nvPr>
            <p:ph type="title"/>
          </p:nvPr>
        </p:nvSpPr>
        <p:spPr>
          <a:xfrm>
            <a:off x="838200" y="365126"/>
            <a:ext cx="10515600" cy="722270"/>
          </a:xfrm>
        </p:spPr>
        <p:txBody>
          <a:bodyPr>
            <a:normAutofit fontScale="90000"/>
          </a:bodyPr>
          <a:lstStyle/>
          <a:p>
            <a:r>
              <a:rPr lang="ru-RU" dirty="0"/>
              <a:t>12. Бережливое производство (</a:t>
            </a:r>
            <a:r>
              <a:rPr lang="en-US" dirty="0"/>
              <a:t>Lean Production</a:t>
            </a:r>
            <a:r>
              <a:rPr lang="ru-RU" dirty="0"/>
              <a:t>)</a:t>
            </a:r>
          </a:p>
        </p:txBody>
      </p:sp>
      <p:sp>
        <p:nvSpPr>
          <p:cNvPr id="3" name="Объект 2">
            <a:extLst>
              <a:ext uri="{FF2B5EF4-FFF2-40B4-BE49-F238E27FC236}">
                <a16:creationId xmlns:a16="http://schemas.microsoft.com/office/drawing/2014/main" id="{E5B43F49-C88F-0D49-A67B-7CA90B11B4B4}"/>
              </a:ext>
            </a:extLst>
          </p:cNvPr>
          <p:cNvSpPr>
            <a:spLocks noGrp="1"/>
          </p:cNvSpPr>
          <p:nvPr>
            <p:ph idx="1"/>
          </p:nvPr>
        </p:nvSpPr>
        <p:spPr>
          <a:xfrm>
            <a:off x="838200" y="1326292"/>
            <a:ext cx="10515600" cy="4850671"/>
          </a:xfrm>
        </p:spPr>
        <p:txBody>
          <a:bodyPr>
            <a:normAutofit fontScale="70000" lnSpcReduction="20000"/>
          </a:bodyPr>
          <a:lstStyle/>
          <a:p>
            <a:pPr marL="0" indent="0">
              <a:buNone/>
            </a:pPr>
            <a:r>
              <a:rPr lang="ru-RU" dirty="0"/>
              <a:t>Бережливое производство — умение устранять потери любого рода, искать узкие места и постоянно улучшать процесс создания чего-либо.</a:t>
            </a:r>
          </a:p>
          <a:p>
            <a:pPr marL="0" indent="0">
              <a:buNone/>
            </a:pPr>
            <a:r>
              <a:rPr lang="ru-RU" dirty="0"/>
              <a:t>Навык помогает экономить ресурсы конкретного человека, команды или целой компании.</a:t>
            </a:r>
          </a:p>
          <a:p>
            <a:pPr marL="0" indent="0">
              <a:buNone/>
            </a:pPr>
            <a:r>
              <a:rPr lang="ru-RU" dirty="0"/>
              <a:t>Например, если правильно рассчитываете свою нагрузку — вы не выгораете, поэтому успеваете сделать больше и лучше.</a:t>
            </a:r>
            <a:br>
              <a:rPr lang="ru-RU" dirty="0"/>
            </a:br>
            <a:br>
              <a:rPr lang="ru-RU" dirty="0"/>
            </a:br>
            <a:r>
              <a:rPr lang="ru-RU" dirty="0">
                <a:hlinkClick r:id="rId2"/>
              </a:rPr>
              <a:t>Бережливое производство в жизни: как перестать терять время и ресурсы</a:t>
            </a:r>
            <a:endParaRPr lang="ru-RU" dirty="0"/>
          </a:p>
          <a:p>
            <a:pPr marL="0" indent="0">
              <a:buNone/>
            </a:pPr>
            <a:br>
              <a:rPr lang="ru-RU" dirty="0"/>
            </a:br>
            <a:r>
              <a:rPr lang="ru-RU" u="sng" dirty="0"/>
              <a:t>Как развить?</a:t>
            </a:r>
          </a:p>
          <a:p>
            <a:r>
              <a:rPr lang="ru-RU" dirty="0"/>
              <a:t>Организуйте собственное пространство: рабочий стол, компьютер, квартиру.</a:t>
            </a:r>
          </a:p>
          <a:p>
            <a:r>
              <a:rPr lang="ru-RU" dirty="0"/>
              <a:t>В бережливом производстве есть технология 5</a:t>
            </a:r>
            <a:r>
              <a:rPr lang="en" dirty="0"/>
              <a:t>S — </a:t>
            </a:r>
            <a:r>
              <a:rPr lang="ru-RU" dirty="0"/>
              <a:t>удаление ненужного, самоорганизация, соблюдение чистоты, стандартизация процессов, совершенствование порядка.</a:t>
            </a:r>
          </a:p>
          <a:p>
            <a:pPr lvl="1"/>
            <a:r>
              <a:rPr lang="ru-RU" dirty="0"/>
              <a:t>Начните её применять — наведите порядок в шкафах, создайте свою систему хранения и сортировки вещей, мусора и информации.</a:t>
            </a:r>
            <a:endParaRPr lang="en-US" dirty="0"/>
          </a:p>
          <a:p>
            <a:pPr lvl="1"/>
            <a:r>
              <a:rPr lang="ru-RU" dirty="0"/>
              <a:t>Сортируйте письма и файлы на компьютере и в телефоне, сделайте свое пространство удобным. Чем лучше будут ваши системы, тем лучше разовьете навык.</a:t>
            </a:r>
            <a:endParaRPr lang="en-US" dirty="0"/>
          </a:p>
          <a:p>
            <a:pPr lvl="2"/>
            <a:r>
              <a:rPr lang="ru-RU" dirty="0"/>
              <a:t>Пример: тысячи файлов, который легко найти</a:t>
            </a:r>
            <a:endParaRPr lang="en-US" dirty="0"/>
          </a:p>
          <a:p>
            <a:pPr lvl="1"/>
            <a:r>
              <a:rPr lang="ru-RU" dirty="0"/>
              <a:t>Спланируйте свои задачи через канбан доску.</a:t>
            </a:r>
            <a:br>
              <a:rPr lang="ru-RU" dirty="0"/>
            </a:br>
            <a:endParaRPr lang="ru-RU" dirty="0"/>
          </a:p>
        </p:txBody>
      </p:sp>
    </p:spTree>
    <p:extLst>
      <p:ext uri="{BB962C8B-B14F-4D97-AF65-F5344CB8AC3E}">
        <p14:creationId xmlns:p14="http://schemas.microsoft.com/office/powerpoint/2010/main" val="3875615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D879574-191D-404F-A19D-81339C127023}"/>
              </a:ext>
            </a:extLst>
          </p:cNvPr>
          <p:cNvSpPr>
            <a:spLocks noGrp="1"/>
          </p:cNvSpPr>
          <p:nvPr>
            <p:ph type="title"/>
          </p:nvPr>
        </p:nvSpPr>
        <p:spPr>
          <a:xfrm>
            <a:off x="838200" y="365126"/>
            <a:ext cx="10515600" cy="796410"/>
          </a:xfrm>
        </p:spPr>
        <p:txBody>
          <a:bodyPr/>
          <a:lstStyle/>
          <a:p>
            <a:r>
              <a:rPr lang="ru-RU" dirty="0"/>
              <a:t>13. Экологическое мышление</a:t>
            </a:r>
          </a:p>
        </p:txBody>
      </p:sp>
      <p:sp>
        <p:nvSpPr>
          <p:cNvPr id="3" name="Объект 2">
            <a:extLst>
              <a:ext uri="{FF2B5EF4-FFF2-40B4-BE49-F238E27FC236}">
                <a16:creationId xmlns:a16="http://schemas.microsoft.com/office/drawing/2014/main" id="{FCB15E3E-A7E9-0A4F-A558-8C90CD3C2950}"/>
              </a:ext>
            </a:extLst>
          </p:cNvPr>
          <p:cNvSpPr>
            <a:spLocks noGrp="1"/>
          </p:cNvSpPr>
          <p:nvPr>
            <p:ph idx="1"/>
          </p:nvPr>
        </p:nvSpPr>
        <p:spPr>
          <a:xfrm>
            <a:off x="838200" y="1318054"/>
            <a:ext cx="10515600" cy="4858909"/>
          </a:xfrm>
        </p:spPr>
        <p:txBody>
          <a:bodyPr>
            <a:normAutofit/>
          </a:bodyPr>
          <a:lstStyle/>
          <a:p>
            <a:pPr marL="0" indent="0">
              <a:buNone/>
            </a:pPr>
            <a:r>
              <a:rPr lang="ru-RU" sz="2000" dirty="0"/>
              <a:t>Способность осознанно относиться к происходящим событиям без вреда для себя и окружающих.</a:t>
            </a:r>
          </a:p>
          <a:p>
            <a:pPr marL="0" indent="0">
              <a:buNone/>
            </a:pPr>
            <a:r>
              <a:rPr lang="ru-RU" sz="2000" dirty="0"/>
              <a:t>Ответственность за свои действия и позитивное отношение к миру.</a:t>
            </a:r>
          </a:p>
          <a:p>
            <a:pPr marL="0" indent="0">
              <a:buNone/>
            </a:pPr>
            <a:r>
              <a:rPr lang="ru-RU" sz="2000" dirty="0"/>
              <a:t>Навык помогает увлекаться своим делом и получать удовлетворение от результата. Например, если в проекте сдвигаются сроки — вы не паникуете, а ищете решение проблемы. Быстрее преодолеваете трудности и стремитесь закончить работу качественно.</a:t>
            </a:r>
            <a:br>
              <a:rPr lang="ru-RU" sz="2000" dirty="0"/>
            </a:br>
            <a:br>
              <a:rPr lang="ru-RU" sz="2000" dirty="0"/>
            </a:br>
            <a:r>
              <a:rPr lang="ru-RU" sz="2000" u="sng" dirty="0"/>
              <a:t>Как развить?</a:t>
            </a:r>
          </a:p>
          <a:p>
            <a:r>
              <a:rPr lang="ru-RU" sz="2000" dirty="0"/>
              <a:t>Развивайте в себе проактивное мышление, вместо реактивного.</a:t>
            </a:r>
          </a:p>
          <a:p>
            <a:r>
              <a:rPr lang="ru-RU" sz="2000" dirty="0"/>
              <a:t>Экологичные отношения с коллегами, подчинёнными</a:t>
            </a:r>
          </a:p>
          <a:p>
            <a:r>
              <a:rPr lang="ru-RU" sz="2000" dirty="0"/>
              <a:t>Экологично относитесь к ресурсам, которые расходуете дома</a:t>
            </a:r>
            <a:endParaRPr lang="ru-RU" dirty="0"/>
          </a:p>
        </p:txBody>
      </p:sp>
    </p:spTree>
    <p:extLst>
      <p:ext uri="{BB962C8B-B14F-4D97-AF65-F5344CB8AC3E}">
        <p14:creationId xmlns:p14="http://schemas.microsoft.com/office/powerpoint/2010/main" val="21053696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EC64136-4E3C-4944-8985-EE0CD6082DE1}"/>
              </a:ext>
            </a:extLst>
          </p:cNvPr>
          <p:cNvSpPr>
            <a:spLocks noGrp="1"/>
          </p:cNvSpPr>
          <p:nvPr>
            <p:ph type="title"/>
          </p:nvPr>
        </p:nvSpPr>
        <p:spPr>
          <a:xfrm>
            <a:off x="838200" y="365125"/>
            <a:ext cx="10515600" cy="771697"/>
          </a:xfrm>
        </p:spPr>
        <p:txBody>
          <a:bodyPr/>
          <a:lstStyle/>
          <a:p>
            <a:r>
              <a:rPr lang="ru-RU" dirty="0"/>
              <a:t>14. Саморефлексия</a:t>
            </a:r>
          </a:p>
        </p:txBody>
      </p:sp>
      <p:sp>
        <p:nvSpPr>
          <p:cNvPr id="3" name="Объект 2">
            <a:extLst>
              <a:ext uri="{FF2B5EF4-FFF2-40B4-BE49-F238E27FC236}">
                <a16:creationId xmlns:a16="http://schemas.microsoft.com/office/drawing/2014/main" id="{91DB3AE5-9E28-C14E-941C-69E281503750}"/>
              </a:ext>
            </a:extLst>
          </p:cNvPr>
          <p:cNvSpPr>
            <a:spLocks noGrp="1"/>
          </p:cNvSpPr>
          <p:nvPr>
            <p:ph idx="1"/>
          </p:nvPr>
        </p:nvSpPr>
        <p:spPr>
          <a:xfrm>
            <a:off x="838200" y="1449859"/>
            <a:ext cx="10515600" cy="4727104"/>
          </a:xfrm>
        </p:spPr>
        <p:txBody>
          <a:bodyPr>
            <a:normAutofit fontScale="62500" lnSpcReduction="20000"/>
          </a:bodyPr>
          <a:lstStyle/>
          <a:p>
            <a:pPr marL="0" indent="0">
              <a:buNone/>
            </a:pPr>
            <a:r>
              <a:rPr lang="ru-RU" dirty="0"/>
              <a:t>Саморефлексия — это самостоятельный анализ своих поступков, поведения, деятельности.</a:t>
            </a:r>
          </a:p>
          <a:p>
            <a:pPr marL="0" indent="0">
              <a:buNone/>
            </a:pPr>
            <a:r>
              <a:rPr lang="ru-RU" dirty="0"/>
              <a:t>Она помогает оценить свои действия, осознать их и принять решение, что делать дальше.</a:t>
            </a:r>
          </a:p>
          <a:p>
            <a:pPr marL="0" indent="0">
              <a:buNone/>
            </a:pPr>
            <a:r>
              <a:rPr lang="ru-RU" dirty="0"/>
              <a:t>Например, если вы никак не можете наладить отношения с коллегами, саморефлексия поможет найти ошибки в общении с вашей стороны.</a:t>
            </a:r>
          </a:p>
          <a:p>
            <a:pPr marL="0" indent="0">
              <a:buNone/>
            </a:pPr>
            <a:r>
              <a:rPr lang="ru-RU" dirty="0"/>
              <a:t>Этот навык развивает осознанность — вы будете принимать более взвешенные решения, если знаете себя и осознаете свои потребности.</a:t>
            </a:r>
            <a:br>
              <a:rPr lang="ru-RU" dirty="0"/>
            </a:br>
            <a:br>
              <a:rPr lang="ru-RU" dirty="0"/>
            </a:br>
            <a:r>
              <a:rPr lang="ru-RU" dirty="0"/>
              <a:t>На каждом этапе обучения нужно осознанно ставить цели. Навык целеполагания помогает их формулировать и достигать.</a:t>
            </a:r>
          </a:p>
          <a:p>
            <a:pPr marL="0" indent="0">
              <a:buNone/>
            </a:pPr>
            <a:br>
              <a:rPr lang="ru-RU" dirty="0"/>
            </a:br>
            <a:br>
              <a:rPr lang="ru-RU" dirty="0"/>
            </a:br>
            <a:r>
              <a:rPr lang="ru-RU" u="sng" dirty="0"/>
              <a:t>Как развить?</a:t>
            </a:r>
          </a:p>
          <a:p>
            <a:r>
              <a:rPr lang="ru-RU" dirty="0">
                <a:solidFill>
                  <a:schemeClr val="accent6">
                    <a:lumMod val="75000"/>
                  </a:schemeClr>
                </a:solidFill>
              </a:rPr>
              <a:t>Если что-то не получилось /</a:t>
            </a:r>
            <a:r>
              <a:rPr lang="en-US" dirty="0">
                <a:solidFill>
                  <a:schemeClr val="accent6">
                    <a:lumMod val="75000"/>
                  </a:schemeClr>
                </a:solidFill>
              </a:rPr>
              <a:t> </a:t>
            </a:r>
            <a:r>
              <a:rPr lang="ru-RU" dirty="0">
                <a:solidFill>
                  <a:schemeClr val="accent6">
                    <a:lumMod val="75000"/>
                  </a:schemeClr>
                </a:solidFill>
              </a:rPr>
              <a:t>не взлетело / любой фейл — отрефлексировать почему так получилось и как не допустить в будущем.</a:t>
            </a:r>
            <a:endParaRPr lang="en-US" dirty="0">
              <a:solidFill>
                <a:schemeClr val="accent6">
                  <a:lumMod val="75000"/>
                </a:schemeClr>
              </a:solidFill>
            </a:endParaRPr>
          </a:p>
          <a:p>
            <a:r>
              <a:rPr lang="ru-RU" dirty="0"/>
              <a:t>Понаблюдайте за собой: отмечайте детали поведения и поступков.</a:t>
            </a:r>
          </a:p>
          <a:p>
            <a:r>
              <a:rPr lang="ru-RU" dirty="0"/>
              <a:t>Попробуйте вести дневник — записывайте туда впечатления о прожитом дне, инсайты и анализ своего поведения.</a:t>
            </a:r>
          </a:p>
          <a:p>
            <a:r>
              <a:rPr lang="ru-RU" dirty="0"/>
              <a:t>Каждый день записывайте людей, которым вы благодарны за что-либо в своей жизни.</a:t>
            </a:r>
          </a:p>
        </p:txBody>
      </p:sp>
    </p:spTree>
    <p:extLst>
      <p:ext uri="{BB962C8B-B14F-4D97-AF65-F5344CB8AC3E}">
        <p14:creationId xmlns:p14="http://schemas.microsoft.com/office/powerpoint/2010/main" val="30522745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715AC176-7EC1-434E-9668-E778F2789E73}"/>
              </a:ext>
            </a:extLst>
          </p:cNvPr>
          <p:cNvSpPr>
            <a:spLocks noGrp="1"/>
          </p:cNvSpPr>
          <p:nvPr>
            <p:ph idx="1"/>
          </p:nvPr>
        </p:nvSpPr>
        <p:spPr>
          <a:xfrm>
            <a:off x="4654379" y="260435"/>
            <a:ext cx="7282248" cy="6511067"/>
          </a:xfrm>
        </p:spPr>
        <p:txBody>
          <a:bodyPr>
            <a:normAutofit/>
          </a:bodyPr>
          <a:lstStyle/>
          <a:p>
            <a:r>
              <a:rPr lang="ru-RU" dirty="0"/>
              <a:t>Как совместить карьеру, любовь, самореализацию и личное счастье?</a:t>
            </a:r>
          </a:p>
          <a:p>
            <a:r>
              <a:rPr lang="ru-RU" dirty="0"/>
              <a:t>Как расставить приоритеты в жизни?</a:t>
            </a:r>
          </a:p>
          <a:p>
            <a:r>
              <a:rPr lang="ru-RU" dirty="0"/>
              <a:t>Как защититься от выгорания?</a:t>
            </a:r>
          </a:p>
          <a:p>
            <a:r>
              <a:rPr lang="ru-RU" dirty="0"/>
              <a:t>Как привести свою жизнь в баланс?</a:t>
            </a:r>
          </a:p>
          <a:p>
            <a:r>
              <a:rPr lang="ru-RU" dirty="0"/>
              <a:t>Как прийти к «успеху»?</a:t>
            </a:r>
          </a:p>
          <a:p>
            <a:r>
              <a:rPr lang="ru-RU" dirty="0"/>
              <a:t>Как поддерживать мотивацию к чему-либо?</a:t>
            </a:r>
          </a:p>
          <a:p>
            <a:r>
              <a:rPr lang="ru-RU" dirty="0"/>
              <a:t>Как развиваться?</a:t>
            </a:r>
          </a:p>
          <a:p>
            <a:r>
              <a:rPr lang="ru-RU" dirty="0"/>
              <a:t>Как быть бережным к себе?</a:t>
            </a:r>
          </a:p>
          <a:p>
            <a:r>
              <a:rPr lang="ru-RU" dirty="0"/>
              <a:t>Как выбрать оптимальный ритм жизни?</a:t>
            </a:r>
          </a:p>
          <a:p>
            <a:r>
              <a:rPr lang="ru-RU" dirty="0"/>
              <a:t>Искусство жизни</a:t>
            </a:r>
          </a:p>
          <a:p>
            <a:r>
              <a:rPr lang="ru-RU" dirty="0"/>
              <a:t>Философия жизни</a:t>
            </a:r>
          </a:p>
          <a:p>
            <a:endParaRPr lang="ru-RU" dirty="0"/>
          </a:p>
          <a:p>
            <a:endParaRPr lang="ru-RU" dirty="0"/>
          </a:p>
        </p:txBody>
      </p:sp>
      <p:pic>
        <p:nvPicPr>
          <p:cNvPr id="5" name="Рисунок 4">
            <a:extLst>
              <a:ext uri="{FF2B5EF4-FFF2-40B4-BE49-F238E27FC236}">
                <a16:creationId xmlns:a16="http://schemas.microsoft.com/office/drawing/2014/main" id="{BAFE1481-0592-984B-8565-02501EE9443D}"/>
              </a:ext>
            </a:extLst>
          </p:cNvPr>
          <p:cNvPicPr>
            <a:picLocks noChangeAspect="1"/>
          </p:cNvPicPr>
          <p:nvPr/>
        </p:nvPicPr>
        <p:blipFill>
          <a:blip r:embed="rId2"/>
          <a:stretch>
            <a:fillRect/>
          </a:stretch>
        </p:blipFill>
        <p:spPr>
          <a:xfrm>
            <a:off x="0" y="0"/>
            <a:ext cx="4419363" cy="6858000"/>
          </a:xfrm>
          <a:prstGeom prst="rect">
            <a:avLst/>
          </a:prstGeom>
          <a:ln w="28575">
            <a:solidFill>
              <a:schemeClr val="bg2">
                <a:lumMod val="50000"/>
              </a:schemeClr>
            </a:solidFill>
          </a:ln>
        </p:spPr>
      </p:pic>
    </p:spTree>
    <p:extLst>
      <p:ext uri="{BB962C8B-B14F-4D97-AF65-F5344CB8AC3E}">
        <p14:creationId xmlns:p14="http://schemas.microsoft.com/office/powerpoint/2010/main" val="10006109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9087BB6-C090-D848-8786-80059232EE10}"/>
              </a:ext>
            </a:extLst>
          </p:cNvPr>
          <p:cNvSpPr>
            <a:spLocks noGrp="1"/>
          </p:cNvSpPr>
          <p:nvPr>
            <p:ph type="title"/>
          </p:nvPr>
        </p:nvSpPr>
        <p:spPr>
          <a:xfrm>
            <a:off x="838200" y="365126"/>
            <a:ext cx="10515600" cy="911740"/>
          </a:xfrm>
        </p:spPr>
        <p:txBody>
          <a:bodyPr>
            <a:normAutofit/>
          </a:bodyPr>
          <a:lstStyle/>
          <a:p>
            <a:r>
              <a:rPr lang="ru-RU" dirty="0"/>
              <a:t>Навыки управления командой</a:t>
            </a:r>
          </a:p>
        </p:txBody>
      </p:sp>
      <p:sp>
        <p:nvSpPr>
          <p:cNvPr id="3" name="Объект 2">
            <a:extLst>
              <a:ext uri="{FF2B5EF4-FFF2-40B4-BE49-F238E27FC236}">
                <a16:creationId xmlns:a16="http://schemas.microsoft.com/office/drawing/2014/main" id="{E57DE04C-E449-2D41-BCE2-DB4D65B42B71}"/>
              </a:ext>
            </a:extLst>
          </p:cNvPr>
          <p:cNvSpPr>
            <a:spLocks noGrp="1"/>
          </p:cNvSpPr>
          <p:nvPr>
            <p:ph idx="1"/>
          </p:nvPr>
        </p:nvSpPr>
        <p:spPr>
          <a:xfrm>
            <a:off x="545969" y="1368073"/>
            <a:ext cx="5257800" cy="5058033"/>
          </a:xfrm>
        </p:spPr>
        <p:txBody>
          <a:bodyPr>
            <a:normAutofit fontScale="85000" lnSpcReduction="10000"/>
          </a:bodyPr>
          <a:lstStyle/>
          <a:p>
            <a:r>
              <a:rPr lang="ru-RU" dirty="0"/>
              <a:t>Аудит команды на входе</a:t>
            </a:r>
          </a:p>
          <a:p>
            <a:r>
              <a:rPr lang="ru-RU" dirty="0"/>
              <a:t>Собеседование, найм, увольнение</a:t>
            </a:r>
          </a:p>
          <a:p>
            <a:r>
              <a:rPr lang="ru-RU" dirty="0"/>
              <a:t>Коммуникации внутри команды</a:t>
            </a:r>
          </a:p>
          <a:p>
            <a:pPr lvl="1"/>
            <a:r>
              <a:rPr lang="ru-RU" dirty="0"/>
              <a:t>Конструктивные конфронтации</a:t>
            </a:r>
          </a:p>
          <a:p>
            <a:r>
              <a:rPr lang="ru-RU" dirty="0"/>
              <a:t>Постановка и контроль задач, делегирование</a:t>
            </a:r>
          </a:p>
          <a:p>
            <a:r>
              <a:rPr lang="ru-RU" dirty="0"/>
              <a:t>Ежедневные операции</a:t>
            </a:r>
          </a:p>
          <a:p>
            <a:pPr lvl="1"/>
            <a:r>
              <a:rPr lang="ru-RU" dirty="0"/>
              <a:t>Деловое письмо, Деловая презентация</a:t>
            </a:r>
          </a:p>
          <a:p>
            <a:pPr lvl="1"/>
            <a:r>
              <a:rPr lang="ru-RU" dirty="0"/>
              <a:t>Мотивация и работа с ней</a:t>
            </a:r>
          </a:p>
          <a:p>
            <a:pPr lvl="1"/>
            <a:r>
              <a:rPr lang="ru-RU" dirty="0"/>
              <a:t>Фасилитация и проведение совещаний</a:t>
            </a:r>
          </a:p>
          <a:p>
            <a:pPr lvl="1"/>
            <a:r>
              <a:rPr lang="ru-RU" dirty="0"/>
              <a:t>Принятие решений (модели принятия решений)</a:t>
            </a:r>
          </a:p>
          <a:p>
            <a:pPr lvl="1"/>
            <a:r>
              <a:rPr lang="ru-RU" dirty="0"/>
              <a:t>Тайм-менеджмент для руководителей</a:t>
            </a:r>
          </a:p>
          <a:p>
            <a:pPr marL="0" indent="0">
              <a:buNone/>
            </a:pPr>
            <a:endParaRPr lang="ru-RU" dirty="0"/>
          </a:p>
          <a:p>
            <a:pPr lvl="1"/>
            <a:endParaRPr lang="ru-RU" dirty="0"/>
          </a:p>
          <a:p>
            <a:pPr lvl="1"/>
            <a:endParaRPr lang="ru-RU" dirty="0"/>
          </a:p>
          <a:p>
            <a:pPr lvl="1"/>
            <a:endParaRPr lang="ru-RU" dirty="0"/>
          </a:p>
          <a:p>
            <a:pPr lvl="1"/>
            <a:endParaRPr lang="ru-RU" dirty="0"/>
          </a:p>
        </p:txBody>
      </p:sp>
      <p:sp>
        <p:nvSpPr>
          <p:cNvPr id="4" name="Объект 2">
            <a:extLst>
              <a:ext uri="{FF2B5EF4-FFF2-40B4-BE49-F238E27FC236}">
                <a16:creationId xmlns:a16="http://schemas.microsoft.com/office/drawing/2014/main" id="{3BE4C81E-456D-5048-A640-27B799B78D76}"/>
              </a:ext>
            </a:extLst>
          </p:cNvPr>
          <p:cNvSpPr txBox="1">
            <a:spLocks/>
          </p:cNvSpPr>
          <p:nvPr/>
        </p:nvSpPr>
        <p:spPr>
          <a:xfrm>
            <a:off x="6096000" y="1368073"/>
            <a:ext cx="5257800" cy="451425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Контроль состояния команды и работа с ней</a:t>
            </a:r>
          </a:p>
          <a:p>
            <a:pPr lvl="1"/>
            <a:r>
              <a:rPr lang="ru-RU" dirty="0"/>
              <a:t>Встречи 1:1</a:t>
            </a:r>
          </a:p>
          <a:p>
            <a:pPr lvl="1"/>
            <a:r>
              <a:rPr lang="ru-RU" dirty="0"/>
              <a:t>Матрица интерес-компетентность</a:t>
            </a:r>
          </a:p>
          <a:p>
            <a:pPr lvl="1"/>
            <a:r>
              <a:rPr lang="ru-RU" dirty="0"/>
              <a:t>Выявление потребности людей</a:t>
            </a:r>
          </a:p>
          <a:p>
            <a:pPr lvl="1"/>
            <a:r>
              <a:rPr lang="ru-RU" dirty="0"/>
              <a:t>Как давать обратную связь</a:t>
            </a:r>
          </a:p>
          <a:p>
            <a:pPr lvl="1"/>
            <a:r>
              <a:rPr lang="ru-RU" dirty="0"/>
              <a:t>Поддержка мотивации команды</a:t>
            </a:r>
          </a:p>
          <a:p>
            <a:r>
              <a:rPr lang="ru-RU" dirty="0"/>
              <a:t>Оценка производительности, аттестации, материальная компенсация</a:t>
            </a:r>
          </a:p>
          <a:p>
            <a:r>
              <a:rPr lang="ru-RU" dirty="0"/>
              <a:t>Отстраивание команды, проекта и процессов</a:t>
            </a:r>
          </a:p>
          <a:p>
            <a:r>
              <a:rPr lang="ru-RU" dirty="0"/>
              <a:t>Внедрение изменений в компанию</a:t>
            </a:r>
          </a:p>
          <a:p>
            <a:r>
              <a:rPr lang="ru-RU" dirty="0"/>
              <a:t>Управление проектами</a:t>
            </a:r>
          </a:p>
          <a:p>
            <a:r>
              <a:rPr lang="ru-RU" dirty="0"/>
              <a:t>Процессы разработки</a:t>
            </a:r>
          </a:p>
          <a:p>
            <a:endParaRPr lang="ru-RU" dirty="0"/>
          </a:p>
          <a:p>
            <a:pPr lvl="1"/>
            <a:endParaRPr lang="ru-RU" dirty="0"/>
          </a:p>
          <a:p>
            <a:pPr lvl="1"/>
            <a:endParaRPr lang="ru-RU" dirty="0"/>
          </a:p>
          <a:p>
            <a:pPr lvl="1"/>
            <a:endParaRPr lang="ru-RU" dirty="0"/>
          </a:p>
          <a:p>
            <a:pPr lvl="1"/>
            <a:endParaRPr lang="ru-RU" dirty="0"/>
          </a:p>
        </p:txBody>
      </p:sp>
    </p:spTree>
    <p:extLst>
      <p:ext uri="{BB962C8B-B14F-4D97-AF65-F5344CB8AC3E}">
        <p14:creationId xmlns:p14="http://schemas.microsoft.com/office/powerpoint/2010/main" val="9395033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3FDBD102-FFFF-9544-B226-CE9C356C6925}"/>
              </a:ext>
            </a:extLst>
          </p:cNvPr>
          <p:cNvPicPr>
            <a:picLocks noChangeAspect="1"/>
          </p:cNvPicPr>
          <p:nvPr/>
        </p:nvPicPr>
        <p:blipFill>
          <a:blip r:embed="rId2">
            <a:alphaModFix amt="50000"/>
          </a:blip>
          <a:stretch>
            <a:fillRect/>
          </a:stretch>
        </p:blipFill>
        <p:spPr>
          <a:xfrm>
            <a:off x="-709767" y="855024"/>
            <a:ext cx="13747315" cy="5495346"/>
          </a:xfrm>
          <a:prstGeom prst="rect">
            <a:avLst/>
          </a:prstGeom>
        </p:spPr>
      </p:pic>
      <p:sp>
        <p:nvSpPr>
          <p:cNvPr id="2" name="Заголовок 1">
            <a:extLst>
              <a:ext uri="{FF2B5EF4-FFF2-40B4-BE49-F238E27FC236}">
                <a16:creationId xmlns:a16="http://schemas.microsoft.com/office/drawing/2014/main" id="{C2AF7BF1-6EE4-9547-A388-6C6BCB952B02}"/>
              </a:ext>
            </a:extLst>
          </p:cNvPr>
          <p:cNvSpPr>
            <a:spLocks noGrp="1"/>
          </p:cNvSpPr>
          <p:nvPr>
            <p:ph type="title"/>
          </p:nvPr>
        </p:nvSpPr>
        <p:spPr>
          <a:xfrm>
            <a:off x="838200" y="186996"/>
            <a:ext cx="10515600" cy="668028"/>
          </a:xfrm>
        </p:spPr>
        <p:txBody>
          <a:bodyPr>
            <a:normAutofit fontScale="90000"/>
          </a:bodyPr>
          <a:lstStyle/>
          <a:p>
            <a:r>
              <a:rPr lang="ru-RU" dirty="0"/>
              <a:t>Инструменты: встречи 1</a:t>
            </a:r>
            <a:r>
              <a:rPr lang="en-US" dirty="0"/>
              <a:t>:1</a:t>
            </a:r>
            <a:endParaRPr lang="ru-RU" dirty="0"/>
          </a:p>
        </p:txBody>
      </p:sp>
      <p:sp>
        <p:nvSpPr>
          <p:cNvPr id="3" name="Объект 2">
            <a:extLst>
              <a:ext uri="{FF2B5EF4-FFF2-40B4-BE49-F238E27FC236}">
                <a16:creationId xmlns:a16="http://schemas.microsoft.com/office/drawing/2014/main" id="{59EAAB36-C219-894B-924E-227C6A03CDDB}"/>
              </a:ext>
            </a:extLst>
          </p:cNvPr>
          <p:cNvSpPr>
            <a:spLocks noGrp="1"/>
          </p:cNvSpPr>
          <p:nvPr>
            <p:ph idx="1"/>
          </p:nvPr>
        </p:nvSpPr>
        <p:spPr>
          <a:xfrm>
            <a:off x="838200" y="997528"/>
            <a:ext cx="10515600" cy="5495346"/>
          </a:xfrm>
        </p:spPr>
        <p:txBody>
          <a:bodyPr>
            <a:normAutofit fontScale="62500" lnSpcReduction="20000"/>
          </a:bodyPr>
          <a:lstStyle/>
          <a:p>
            <a:pPr marL="0" indent="0">
              <a:buNone/>
            </a:pPr>
            <a:r>
              <a:rPr lang="ru-RU" dirty="0"/>
              <a:t>Встречи 1</a:t>
            </a:r>
            <a:r>
              <a:rPr lang="en-US" dirty="0"/>
              <a:t>:1 </a:t>
            </a:r>
            <a:r>
              <a:rPr lang="ru-RU" dirty="0"/>
              <a:t>– это один из инструментов развития команды. На этих встречах вы постепенно, планомерное выстраиваете отношения с сотрудником. Прозрачные, ясные отношения, в которых сотруднику комфортно развиваться. Эти встречи работают на адаптацию сотрудников, на их мотивацию и удержание. </a:t>
            </a:r>
          </a:p>
          <a:p>
            <a:pPr marL="0" indent="0">
              <a:buNone/>
            </a:pPr>
            <a:r>
              <a:rPr lang="ru-RU" dirty="0"/>
              <a:t>Примерная </a:t>
            </a:r>
            <a:r>
              <a:rPr lang="ru-RU" b="1" dirty="0"/>
              <a:t>схема проведения</a:t>
            </a:r>
            <a:r>
              <a:rPr lang="ru-RU" dirty="0"/>
              <a:t> </a:t>
            </a:r>
            <a:r>
              <a:rPr lang="en" dirty="0"/>
              <a:t>one-to-one </a:t>
            </a:r>
            <a:r>
              <a:rPr lang="ru-RU" dirty="0"/>
              <a:t>встречи:</a:t>
            </a:r>
          </a:p>
          <a:p>
            <a:r>
              <a:rPr lang="ru-RU" b="1" dirty="0"/>
              <a:t>О сотруднике</a:t>
            </a:r>
            <a:r>
              <a:rPr lang="ru-RU" dirty="0"/>
              <a:t>. Как у него дела, что у него в жизни происходит?</a:t>
            </a:r>
          </a:p>
          <a:p>
            <a:r>
              <a:rPr lang="ru-RU" b="1" dirty="0"/>
              <a:t>Задачи</a:t>
            </a:r>
            <a:r>
              <a:rPr lang="ru-RU" dirty="0"/>
              <a:t>. Какие сейчас у него задачи, какие у них сроки, какие есть проблемы?</a:t>
            </a:r>
          </a:p>
          <a:p>
            <a:r>
              <a:rPr lang="ru-RU" b="1" dirty="0"/>
              <a:t>Мотивация</a:t>
            </a:r>
            <a:r>
              <a:rPr lang="ru-RU" dirty="0"/>
              <a:t>. Насколько он замотивирован? Что ему нравится в работе, а что нет?</a:t>
            </a:r>
          </a:p>
          <a:p>
            <a:r>
              <a:rPr lang="ru-RU" b="1" dirty="0"/>
              <a:t>Компания</a:t>
            </a:r>
            <a:r>
              <a:rPr lang="ru-RU" dirty="0"/>
              <a:t>. Поделитесь с ним новостями компании </a:t>
            </a:r>
            <a:r>
              <a:rPr lang="en-US" dirty="0"/>
              <a:t>/ </a:t>
            </a:r>
            <a:r>
              <a:rPr lang="ru-RU" dirty="0"/>
              <a:t>продукте / команде, спросите, как это ему.</a:t>
            </a:r>
          </a:p>
          <a:p>
            <a:r>
              <a:rPr lang="ru-RU" b="1" dirty="0"/>
              <a:t>Работа с тимлидом</a:t>
            </a:r>
            <a:r>
              <a:rPr lang="ru-RU" dirty="0"/>
              <a:t>. Можно задавать в лоб: «Как тебе работается со мной?» или окольными путями: «Что бы ты хотел в нашем взаимодействии улучшить, как тебе 1:1</a:t>
            </a:r>
            <a:r>
              <a:rPr lang="en" dirty="0"/>
              <a:t>, </a:t>
            </a:r>
            <a:r>
              <a:rPr lang="ru-RU" dirty="0"/>
              <a:t>что бы ты хотел вынести на 1:1</a:t>
            </a:r>
            <a:r>
              <a:rPr lang="en" dirty="0"/>
              <a:t>», </a:t>
            </a:r>
            <a:r>
              <a:rPr lang="ru-RU" dirty="0"/>
              <a:t>и т.д.</a:t>
            </a:r>
          </a:p>
          <a:p>
            <a:r>
              <a:rPr lang="ru-RU" b="1" dirty="0"/>
              <a:t>Кризисы</a:t>
            </a:r>
            <a:r>
              <a:rPr lang="ru-RU" dirty="0"/>
              <a:t>. Если в команде возник конфликт, пертурбация (например, когда из-за вируса все стали работать из дома), не старайтесь делать вид, что ничего не изменилось. Разъясните сотруднику происходящее, спросите, как он чувствует себя внутри всего этого. Для нас важно понимать, не останется ли завтра проект без важного сотрудника, по его личным причинам.</a:t>
            </a:r>
          </a:p>
          <a:p>
            <a:pPr marL="0" indent="0">
              <a:buNone/>
            </a:pPr>
            <a:r>
              <a:rPr lang="ru-RU" dirty="0"/>
              <a:t>Как часто проводить? Раз в 2 недели, раз в месяц или хотя бы раз в квартал.</a:t>
            </a:r>
          </a:p>
          <a:p>
            <a:pPr marL="0" indent="0">
              <a:buNone/>
            </a:pPr>
            <a:r>
              <a:rPr lang="ru-RU" dirty="0"/>
              <a:t>Важно фиксировать все договорённости с сотрудником. Можно попросить его прислать вам в течение дня после встречи письмо с тем, что он вынес из вашего диалога. Если он слишком много на себя взял, напишите ему – это и это да, а это давай оставим на следующий раз. Если взял слишком мало, то наоборот добавьте – возьми ещё вот это. </a:t>
            </a:r>
          </a:p>
        </p:txBody>
      </p:sp>
    </p:spTree>
    <p:extLst>
      <p:ext uri="{BB962C8B-B14F-4D97-AF65-F5344CB8AC3E}">
        <p14:creationId xmlns:p14="http://schemas.microsoft.com/office/powerpoint/2010/main" val="28798756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EA8C713-3903-1841-AC9C-86A993697476}"/>
              </a:ext>
            </a:extLst>
          </p:cNvPr>
          <p:cNvSpPr>
            <a:spLocks noGrp="1"/>
          </p:cNvSpPr>
          <p:nvPr>
            <p:ph type="title"/>
          </p:nvPr>
        </p:nvSpPr>
        <p:spPr>
          <a:xfrm>
            <a:off x="838200" y="365126"/>
            <a:ext cx="10515600" cy="982908"/>
          </a:xfrm>
        </p:spPr>
        <p:txBody>
          <a:bodyPr>
            <a:normAutofit fontScale="90000"/>
          </a:bodyPr>
          <a:lstStyle/>
          <a:p>
            <a:r>
              <a:rPr lang="ru-RU" dirty="0"/>
              <a:t>Инструменты: Конструктивные коммуникации</a:t>
            </a:r>
          </a:p>
        </p:txBody>
      </p:sp>
      <p:sp>
        <p:nvSpPr>
          <p:cNvPr id="3" name="Объект 2">
            <a:extLst>
              <a:ext uri="{FF2B5EF4-FFF2-40B4-BE49-F238E27FC236}">
                <a16:creationId xmlns:a16="http://schemas.microsoft.com/office/drawing/2014/main" id="{61215AAC-1839-7E4E-9326-0F04F240DBC0}"/>
              </a:ext>
            </a:extLst>
          </p:cNvPr>
          <p:cNvSpPr>
            <a:spLocks noGrp="1"/>
          </p:cNvSpPr>
          <p:nvPr>
            <p:ph idx="1"/>
          </p:nvPr>
        </p:nvSpPr>
        <p:spPr>
          <a:xfrm>
            <a:off x="838200" y="1461156"/>
            <a:ext cx="10515600" cy="5031718"/>
          </a:xfrm>
        </p:spPr>
        <p:txBody>
          <a:bodyPr>
            <a:normAutofit fontScale="77500" lnSpcReduction="20000"/>
          </a:bodyPr>
          <a:lstStyle/>
          <a:p>
            <a:r>
              <a:rPr lang="ru-RU" dirty="0"/>
              <a:t>4 принципа конструктива:</a:t>
            </a:r>
          </a:p>
          <a:p>
            <a:pPr lvl="1"/>
            <a:r>
              <a:rPr lang="ru-RU" dirty="0"/>
              <a:t>Своевременность</a:t>
            </a:r>
          </a:p>
          <a:p>
            <a:pPr lvl="1"/>
            <a:r>
              <a:rPr lang="ru-RU" dirty="0"/>
              <a:t>Адресность</a:t>
            </a:r>
          </a:p>
          <a:p>
            <a:pPr lvl="1"/>
            <a:r>
              <a:rPr lang="ru-RU" dirty="0"/>
              <a:t>Факты и данные</a:t>
            </a:r>
          </a:p>
          <a:p>
            <a:pPr lvl="1"/>
            <a:r>
              <a:rPr lang="ru-RU" dirty="0"/>
              <a:t>Намерение решить проблему, а не человека</a:t>
            </a:r>
          </a:p>
          <a:p>
            <a:r>
              <a:rPr lang="ru-RU" dirty="0"/>
              <a:t>Алгоритм:</a:t>
            </a:r>
          </a:p>
          <a:p>
            <a:pPr lvl="1"/>
            <a:r>
              <a:rPr lang="ru-RU" dirty="0"/>
              <a:t>Подготовка: проблема, цель, точка зрения другого человека, факты и аргументы</a:t>
            </a:r>
          </a:p>
          <a:p>
            <a:pPr lvl="1"/>
            <a:r>
              <a:rPr lang="ru-RU" dirty="0"/>
              <a:t>Обсуждение проблемы:</a:t>
            </a:r>
          </a:p>
          <a:p>
            <a:pPr lvl="2"/>
            <a:r>
              <a:rPr lang="ru-RU" dirty="0"/>
              <a:t>донесите проблему,</a:t>
            </a:r>
          </a:p>
          <a:p>
            <a:pPr lvl="2"/>
            <a:r>
              <a:rPr lang="ru-RU" dirty="0"/>
              <a:t>услышьте точку зрения другой стороны,</a:t>
            </a:r>
          </a:p>
          <a:p>
            <a:pPr lvl="2"/>
            <a:r>
              <a:rPr lang="ru-RU" dirty="0"/>
              <a:t>согласие по проблеме</a:t>
            </a:r>
          </a:p>
          <a:p>
            <a:pPr lvl="1"/>
            <a:r>
              <a:rPr lang="ru-RU" dirty="0"/>
              <a:t>Решение:</a:t>
            </a:r>
          </a:p>
          <a:p>
            <a:pPr lvl="2"/>
            <a:r>
              <a:rPr lang="ru-RU" dirty="0"/>
              <a:t>попросите предложить решение</a:t>
            </a:r>
          </a:p>
          <a:p>
            <a:pPr lvl="2"/>
            <a:r>
              <a:rPr lang="ru-RU" dirty="0"/>
              <a:t>рассмотрите варианты решения, выберите одно</a:t>
            </a:r>
          </a:p>
          <a:p>
            <a:pPr lvl="2"/>
            <a:r>
              <a:rPr lang="ru-RU" dirty="0"/>
              <a:t>зафиксируйте решение</a:t>
            </a:r>
          </a:p>
          <a:p>
            <a:pPr lvl="1"/>
            <a:r>
              <a:rPr lang="ru-RU" dirty="0"/>
              <a:t>Контроль:</a:t>
            </a:r>
          </a:p>
          <a:p>
            <a:pPr lvl="2"/>
            <a:r>
              <a:rPr lang="ru-RU" dirty="0"/>
              <a:t>установить дату, чтобы обсудить прогресс</a:t>
            </a:r>
          </a:p>
          <a:p>
            <a:pPr lvl="2"/>
            <a:r>
              <a:rPr lang="ru-RU" dirty="0"/>
              <a:t>проверьте, достигнута ли цель</a:t>
            </a:r>
          </a:p>
          <a:p>
            <a:pPr lvl="2"/>
            <a:r>
              <a:rPr lang="ru-RU" dirty="0"/>
              <a:t>проверить, что процесс работает с обоих сторон</a:t>
            </a:r>
          </a:p>
          <a:p>
            <a:pPr lvl="1"/>
            <a:endParaRPr lang="ru-RU" dirty="0"/>
          </a:p>
          <a:p>
            <a:pPr marL="457200" lvl="1" indent="0">
              <a:buNone/>
            </a:pPr>
            <a:endParaRPr lang="ru-RU" dirty="0"/>
          </a:p>
          <a:p>
            <a:pPr lvl="1"/>
            <a:endParaRPr lang="ru-RU" dirty="0"/>
          </a:p>
          <a:p>
            <a:pPr lvl="1"/>
            <a:endParaRPr lang="ru-RU" dirty="0"/>
          </a:p>
        </p:txBody>
      </p:sp>
    </p:spTree>
    <p:extLst>
      <p:ext uri="{BB962C8B-B14F-4D97-AF65-F5344CB8AC3E}">
        <p14:creationId xmlns:p14="http://schemas.microsoft.com/office/powerpoint/2010/main" val="24808675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6C1DB6-7BF0-AC43-8308-F8087F99D385}"/>
              </a:ext>
            </a:extLst>
          </p:cNvPr>
          <p:cNvSpPr>
            <a:spLocks noGrp="1"/>
          </p:cNvSpPr>
          <p:nvPr>
            <p:ph type="title"/>
          </p:nvPr>
        </p:nvSpPr>
        <p:spPr>
          <a:xfrm>
            <a:off x="772212" y="224869"/>
            <a:ext cx="10515600" cy="832079"/>
          </a:xfrm>
        </p:spPr>
        <p:txBody>
          <a:bodyPr/>
          <a:lstStyle/>
          <a:p>
            <a:r>
              <a:rPr lang="ru-RU" dirty="0"/>
              <a:t>Инструменты</a:t>
            </a:r>
          </a:p>
        </p:txBody>
      </p:sp>
      <p:pic>
        <p:nvPicPr>
          <p:cNvPr id="5" name="Рисунок 4">
            <a:extLst>
              <a:ext uri="{FF2B5EF4-FFF2-40B4-BE49-F238E27FC236}">
                <a16:creationId xmlns:a16="http://schemas.microsoft.com/office/drawing/2014/main" id="{E8F88880-68C6-634F-BD8A-F1DCAEF0ED8B}"/>
              </a:ext>
            </a:extLst>
          </p:cNvPr>
          <p:cNvPicPr>
            <a:picLocks noChangeAspect="1"/>
          </p:cNvPicPr>
          <p:nvPr/>
        </p:nvPicPr>
        <p:blipFill>
          <a:blip r:embed="rId2"/>
          <a:stretch>
            <a:fillRect/>
          </a:stretch>
        </p:blipFill>
        <p:spPr>
          <a:xfrm>
            <a:off x="6237404" y="1629132"/>
            <a:ext cx="6095999" cy="5003999"/>
          </a:xfrm>
          <a:prstGeom prst="rect">
            <a:avLst/>
          </a:prstGeom>
        </p:spPr>
      </p:pic>
      <p:pic>
        <p:nvPicPr>
          <p:cNvPr id="7" name="Рисунок 6">
            <a:extLst>
              <a:ext uri="{FF2B5EF4-FFF2-40B4-BE49-F238E27FC236}">
                <a16:creationId xmlns:a16="http://schemas.microsoft.com/office/drawing/2014/main" id="{09DAE715-E161-D941-B3C1-69EDA8ADACE4}"/>
              </a:ext>
            </a:extLst>
          </p:cNvPr>
          <p:cNvPicPr>
            <a:picLocks noChangeAspect="1"/>
          </p:cNvPicPr>
          <p:nvPr/>
        </p:nvPicPr>
        <p:blipFill>
          <a:blip r:embed="rId3"/>
          <a:stretch>
            <a:fillRect/>
          </a:stretch>
        </p:blipFill>
        <p:spPr>
          <a:xfrm>
            <a:off x="98654" y="1630837"/>
            <a:ext cx="6150724" cy="5002294"/>
          </a:xfrm>
          <a:prstGeom prst="rect">
            <a:avLst/>
          </a:prstGeom>
        </p:spPr>
      </p:pic>
      <p:sp>
        <p:nvSpPr>
          <p:cNvPr id="14" name="Стрелка вверх 13">
            <a:extLst>
              <a:ext uri="{FF2B5EF4-FFF2-40B4-BE49-F238E27FC236}">
                <a16:creationId xmlns:a16="http://schemas.microsoft.com/office/drawing/2014/main" id="{BF836EAA-9D91-494B-9EC6-444817005253}"/>
              </a:ext>
            </a:extLst>
          </p:cNvPr>
          <p:cNvSpPr/>
          <p:nvPr/>
        </p:nvSpPr>
        <p:spPr>
          <a:xfrm>
            <a:off x="10746557" y="3429000"/>
            <a:ext cx="201530" cy="183115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Стрелка влево 14">
            <a:extLst>
              <a:ext uri="{FF2B5EF4-FFF2-40B4-BE49-F238E27FC236}">
                <a16:creationId xmlns:a16="http://schemas.microsoft.com/office/drawing/2014/main" id="{4C37BB80-DBC2-CF4A-8CFD-EA14819FAC7B}"/>
              </a:ext>
            </a:extLst>
          </p:cNvPr>
          <p:cNvSpPr/>
          <p:nvPr/>
        </p:nvSpPr>
        <p:spPr>
          <a:xfrm>
            <a:off x="8419070" y="3262184"/>
            <a:ext cx="2059460" cy="21253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Стрелка вниз 15">
            <a:extLst>
              <a:ext uri="{FF2B5EF4-FFF2-40B4-BE49-F238E27FC236}">
                <a16:creationId xmlns:a16="http://schemas.microsoft.com/office/drawing/2014/main" id="{3F449443-9236-A140-9C99-1B441E06FF10}"/>
              </a:ext>
            </a:extLst>
          </p:cNvPr>
          <p:cNvSpPr/>
          <p:nvPr/>
        </p:nvSpPr>
        <p:spPr>
          <a:xfrm>
            <a:off x="8328454" y="3616411"/>
            <a:ext cx="201530" cy="16124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9743289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4751DA0-3F53-534B-92A8-1319EC94EB50}"/>
              </a:ext>
            </a:extLst>
          </p:cNvPr>
          <p:cNvSpPr>
            <a:spLocks noGrp="1"/>
          </p:cNvSpPr>
          <p:nvPr>
            <p:ph type="title"/>
          </p:nvPr>
        </p:nvSpPr>
        <p:spPr>
          <a:xfrm>
            <a:off x="838200" y="365125"/>
            <a:ext cx="10515600" cy="952929"/>
          </a:xfrm>
        </p:spPr>
        <p:txBody>
          <a:bodyPr>
            <a:normAutofit fontScale="90000"/>
          </a:bodyPr>
          <a:lstStyle/>
          <a:p>
            <a:r>
              <a:rPr lang="ru-RU" dirty="0"/>
              <a:t>Инструменты: стиль поведения в конфликте</a:t>
            </a:r>
          </a:p>
        </p:txBody>
      </p:sp>
      <p:sp>
        <p:nvSpPr>
          <p:cNvPr id="3" name="Объект 2">
            <a:extLst>
              <a:ext uri="{FF2B5EF4-FFF2-40B4-BE49-F238E27FC236}">
                <a16:creationId xmlns:a16="http://schemas.microsoft.com/office/drawing/2014/main" id="{7B186C1A-7442-8445-B015-D689FBBBCCE8}"/>
              </a:ext>
            </a:extLst>
          </p:cNvPr>
          <p:cNvSpPr>
            <a:spLocks noGrp="1"/>
          </p:cNvSpPr>
          <p:nvPr>
            <p:ph idx="1"/>
          </p:nvPr>
        </p:nvSpPr>
        <p:spPr>
          <a:xfrm>
            <a:off x="838200" y="1573427"/>
            <a:ext cx="5305854" cy="4603536"/>
          </a:xfrm>
        </p:spPr>
        <p:txBody>
          <a:bodyPr>
            <a:normAutofit fontScale="92500" lnSpcReduction="10000"/>
          </a:bodyPr>
          <a:lstStyle/>
          <a:p>
            <a:r>
              <a:rPr lang="ru-RU" dirty="0"/>
              <a:t>А – </a:t>
            </a:r>
            <a:r>
              <a:rPr lang="ru-RU" b="1" dirty="0"/>
              <a:t>Сотрудничество</a:t>
            </a:r>
            <a:r>
              <a:rPr lang="ru-RU" dirty="0"/>
              <a:t>: я выигрываю, ты выигрываешь.</a:t>
            </a:r>
          </a:p>
          <a:p>
            <a:r>
              <a:rPr lang="ru-RU" dirty="0"/>
              <a:t>Б – </a:t>
            </a:r>
            <a:r>
              <a:rPr lang="ru-RU" b="1" dirty="0"/>
              <a:t>Поиск компромисса</a:t>
            </a:r>
            <a:r>
              <a:rPr lang="ru-RU" dirty="0"/>
              <a:t>: оба из нас частично выигрывают, частично проигрывают.</a:t>
            </a:r>
          </a:p>
          <a:p>
            <a:r>
              <a:rPr lang="ru-RU" dirty="0"/>
              <a:t>В – </a:t>
            </a:r>
            <a:r>
              <a:rPr lang="ru-RU" b="1" dirty="0"/>
              <a:t>Приспособление</a:t>
            </a:r>
            <a:r>
              <a:rPr lang="ru-RU" dirty="0"/>
              <a:t>: я проигрываю, ты выигрываешь.</a:t>
            </a:r>
          </a:p>
          <a:p>
            <a:r>
              <a:rPr lang="ru-RU" dirty="0"/>
              <a:t>Г – </a:t>
            </a:r>
            <a:r>
              <a:rPr lang="ru-RU" b="1" dirty="0"/>
              <a:t>Соревнование/Проявление силы</a:t>
            </a:r>
            <a:r>
              <a:rPr lang="ru-RU" dirty="0"/>
              <a:t>: я выигрываю, ты проигрываешь.</a:t>
            </a:r>
          </a:p>
          <a:p>
            <a:r>
              <a:rPr lang="ru-RU" dirty="0"/>
              <a:t>Д – </a:t>
            </a:r>
            <a:r>
              <a:rPr lang="ru-RU" b="1" dirty="0"/>
              <a:t>Избегание</a:t>
            </a:r>
            <a:r>
              <a:rPr lang="ru-RU" dirty="0"/>
              <a:t>: я проигрываю, ты проигрываешь.</a:t>
            </a:r>
          </a:p>
        </p:txBody>
      </p:sp>
      <p:pic>
        <p:nvPicPr>
          <p:cNvPr id="5" name="Рисунок 4">
            <a:extLst>
              <a:ext uri="{FF2B5EF4-FFF2-40B4-BE49-F238E27FC236}">
                <a16:creationId xmlns:a16="http://schemas.microsoft.com/office/drawing/2014/main" id="{15513694-538A-F243-AC1D-28AFD033036E}"/>
              </a:ext>
            </a:extLst>
          </p:cNvPr>
          <p:cNvPicPr>
            <a:picLocks noChangeAspect="1"/>
          </p:cNvPicPr>
          <p:nvPr/>
        </p:nvPicPr>
        <p:blipFill>
          <a:blip r:embed="rId2"/>
          <a:stretch>
            <a:fillRect/>
          </a:stretch>
        </p:blipFill>
        <p:spPr>
          <a:xfrm>
            <a:off x="6697362" y="1318054"/>
            <a:ext cx="5305854" cy="4626178"/>
          </a:xfrm>
          <a:prstGeom prst="rect">
            <a:avLst/>
          </a:prstGeom>
        </p:spPr>
      </p:pic>
    </p:spTree>
    <p:extLst>
      <p:ext uri="{BB962C8B-B14F-4D97-AF65-F5344CB8AC3E}">
        <p14:creationId xmlns:p14="http://schemas.microsoft.com/office/powerpoint/2010/main" val="25322183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F1BA00A-D2B8-284B-9F42-7D9C2E790FE0}"/>
              </a:ext>
            </a:extLst>
          </p:cNvPr>
          <p:cNvSpPr>
            <a:spLocks noGrp="1"/>
          </p:cNvSpPr>
          <p:nvPr>
            <p:ph type="title"/>
          </p:nvPr>
        </p:nvSpPr>
        <p:spPr>
          <a:xfrm>
            <a:off x="838200" y="249880"/>
            <a:ext cx="10515600" cy="862313"/>
          </a:xfrm>
        </p:spPr>
        <p:txBody>
          <a:bodyPr>
            <a:normAutofit fontScale="90000"/>
          </a:bodyPr>
          <a:lstStyle/>
          <a:p>
            <a:r>
              <a:rPr lang="ru-RU" sz="4000" dirty="0"/>
              <a:t>Инструменты: Матрица доверия и прозрачности</a:t>
            </a:r>
            <a:endParaRPr lang="ru-RU" dirty="0"/>
          </a:p>
        </p:txBody>
      </p:sp>
      <p:sp>
        <p:nvSpPr>
          <p:cNvPr id="3" name="Объект 2">
            <a:extLst>
              <a:ext uri="{FF2B5EF4-FFF2-40B4-BE49-F238E27FC236}">
                <a16:creationId xmlns:a16="http://schemas.microsoft.com/office/drawing/2014/main" id="{94E1E30A-FB53-A54F-A138-EE7EB7121D88}"/>
              </a:ext>
            </a:extLst>
          </p:cNvPr>
          <p:cNvSpPr>
            <a:spLocks noGrp="1"/>
          </p:cNvSpPr>
          <p:nvPr>
            <p:ph idx="1"/>
          </p:nvPr>
        </p:nvSpPr>
        <p:spPr>
          <a:xfrm>
            <a:off x="838200" y="1383957"/>
            <a:ext cx="5010665" cy="4793006"/>
          </a:xfrm>
        </p:spPr>
        <p:txBody>
          <a:bodyPr>
            <a:normAutofit fontScale="62500" lnSpcReduction="20000"/>
          </a:bodyPr>
          <a:lstStyle/>
          <a:p>
            <a:pPr marL="0" indent="0">
              <a:buNone/>
            </a:pPr>
            <a:r>
              <a:rPr lang="ru-RU" dirty="0"/>
              <a:t>Матрица прозрачности и доверия состоит из четырех квадратов, в которых могут находиться ваши отношения с клиентом / сотрудниками:</a:t>
            </a:r>
          </a:p>
          <a:p>
            <a:r>
              <a:rPr lang="en-US" dirty="0"/>
              <a:t>A: </a:t>
            </a:r>
            <a:r>
              <a:rPr lang="ru-RU" dirty="0"/>
              <a:t>низкое доверие и низкая прозрачность</a:t>
            </a:r>
          </a:p>
          <a:p>
            <a:r>
              <a:rPr lang="en-US" dirty="0"/>
              <a:t>B: </a:t>
            </a:r>
            <a:r>
              <a:rPr lang="ru-RU" dirty="0"/>
              <a:t>низкое доверие и высокая прозрачность</a:t>
            </a:r>
            <a:endParaRPr lang="en-US" dirty="0"/>
          </a:p>
          <a:p>
            <a:r>
              <a:rPr lang="en-US" dirty="0"/>
              <a:t>C: </a:t>
            </a:r>
            <a:r>
              <a:rPr lang="ru-RU" dirty="0"/>
              <a:t>высокое доверие и высокая прозрачность</a:t>
            </a:r>
            <a:endParaRPr lang="en-US" dirty="0"/>
          </a:p>
          <a:p>
            <a:r>
              <a:rPr lang="en-US" dirty="0"/>
              <a:t>D: </a:t>
            </a:r>
            <a:r>
              <a:rPr lang="ru-RU" dirty="0"/>
              <a:t>высокое доверие и низкая прозрачность </a:t>
            </a:r>
            <a:endParaRPr lang="en-US" dirty="0"/>
          </a:p>
          <a:p>
            <a:pPr marL="0" indent="0">
              <a:buNone/>
            </a:pPr>
            <a:r>
              <a:rPr lang="ru-RU" dirty="0"/>
              <a:t>Предлагаю подумать основываясь на своих ощущениях и уже существующей коммуникации с заказчиком, определить, в каком из квадратов вы находитесь.</a:t>
            </a:r>
            <a:endParaRPr lang="en-US" dirty="0"/>
          </a:p>
          <a:p>
            <a:pPr marL="0" indent="0">
              <a:buNone/>
            </a:pPr>
            <a:r>
              <a:rPr lang="ru-RU" dirty="0"/>
              <a:t>Если вы понимаете, что коммуникация с заказчиком находится в квадрате А, то рекомендую быстрее действовать и переводить общение с клиентом в квадрат В, а затем уже стремиться, чтобы ваши отношения были в квадрате С.</a:t>
            </a:r>
          </a:p>
          <a:p>
            <a:pPr marL="0" indent="0">
              <a:buNone/>
            </a:pPr>
            <a:endParaRPr lang="ru-RU" dirty="0"/>
          </a:p>
        </p:txBody>
      </p:sp>
      <p:pic>
        <p:nvPicPr>
          <p:cNvPr id="5" name="Рисунок 4">
            <a:extLst>
              <a:ext uri="{FF2B5EF4-FFF2-40B4-BE49-F238E27FC236}">
                <a16:creationId xmlns:a16="http://schemas.microsoft.com/office/drawing/2014/main" id="{BD392D33-9ED4-B34B-823A-4EE726AA50F8}"/>
              </a:ext>
            </a:extLst>
          </p:cNvPr>
          <p:cNvPicPr>
            <a:picLocks noChangeAspect="1"/>
          </p:cNvPicPr>
          <p:nvPr/>
        </p:nvPicPr>
        <p:blipFill>
          <a:blip r:embed="rId2"/>
          <a:stretch>
            <a:fillRect/>
          </a:stretch>
        </p:blipFill>
        <p:spPr>
          <a:xfrm>
            <a:off x="6598508" y="3710460"/>
            <a:ext cx="5593492" cy="3132966"/>
          </a:xfrm>
          <a:prstGeom prst="rect">
            <a:avLst/>
          </a:prstGeom>
        </p:spPr>
      </p:pic>
    </p:spTree>
    <p:extLst>
      <p:ext uri="{BB962C8B-B14F-4D97-AF65-F5344CB8AC3E}">
        <p14:creationId xmlns:p14="http://schemas.microsoft.com/office/powerpoint/2010/main" val="2199841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CC1A360-3EBF-9040-8E88-F3DFCE7F0876}"/>
              </a:ext>
            </a:extLst>
          </p:cNvPr>
          <p:cNvSpPr>
            <a:spLocks noGrp="1"/>
          </p:cNvSpPr>
          <p:nvPr>
            <p:ph type="title"/>
          </p:nvPr>
        </p:nvSpPr>
        <p:spPr/>
        <p:txBody>
          <a:bodyPr/>
          <a:lstStyle/>
          <a:p>
            <a:r>
              <a:rPr lang="ru-RU" dirty="0"/>
              <a:t>Авторитарный стиль: недостатки</a:t>
            </a:r>
          </a:p>
        </p:txBody>
      </p:sp>
      <p:sp>
        <p:nvSpPr>
          <p:cNvPr id="3" name="Объект 2">
            <a:extLst>
              <a:ext uri="{FF2B5EF4-FFF2-40B4-BE49-F238E27FC236}">
                <a16:creationId xmlns:a16="http://schemas.microsoft.com/office/drawing/2014/main" id="{B305C014-6F95-7248-B840-6452A07FD515}"/>
              </a:ext>
            </a:extLst>
          </p:cNvPr>
          <p:cNvSpPr>
            <a:spLocks noGrp="1"/>
          </p:cNvSpPr>
          <p:nvPr>
            <p:ph idx="1"/>
          </p:nvPr>
        </p:nvSpPr>
        <p:spPr>
          <a:xfrm>
            <a:off x="838200" y="1602556"/>
            <a:ext cx="10515600" cy="4637987"/>
          </a:xfrm>
        </p:spPr>
        <p:txBody>
          <a:bodyPr>
            <a:normAutofit fontScale="92500" lnSpcReduction="20000"/>
          </a:bodyPr>
          <a:lstStyle/>
          <a:p>
            <a:r>
              <a:rPr lang="ru-RU" dirty="0"/>
              <a:t>высокая вероятность ошибочных решений;</a:t>
            </a:r>
          </a:p>
          <a:p>
            <a:pPr lvl="1"/>
            <a:r>
              <a:rPr lang="ru-RU" dirty="0"/>
              <a:t>поскольку все решения принимаются наверху</a:t>
            </a:r>
            <a:r>
              <a:rPr lang="en-US" dirty="0"/>
              <a:t>, </a:t>
            </a:r>
            <a:r>
              <a:rPr lang="ru-RU" dirty="0"/>
              <a:t>а не на местах, где виднее, как сделать лучше</a:t>
            </a:r>
          </a:p>
          <a:p>
            <a:r>
              <a:rPr lang="ru-RU" dirty="0"/>
              <a:t>низкая вовлечённость </a:t>
            </a:r>
            <a:r>
              <a:rPr lang="en-US" dirty="0"/>
              <a:t>→ </a:t>
            </a:r>
            <a:r>
              <a:rPr lang="ru-RU" dirty="0"/>
              <a:t>низкая эффективность</a:t>
            </a:r>
            <a:r>
              <a:rPr lang="en-US" dirty="0"/>
              <a:t> </a:t>
            </a:r>
            <a:r>
              <a:rPr lang="ru-RU" dirty="0"/>
              <a:t>в случае сложной работы</a:t>
            </a:r>
            <a:r>
              <a:rPr lang="en-US" dirty="0"/>
              <a:t>;</a:t>
            </a:r>
            <a:endParaRPr lang="ru-RU" dirty="0"/>
          </a:p>
          <a:p>
            <a:r>
              <a:rPr lang="ru-RU" dirty="0"/>
              <a:t>подавление инициативы, творчества подчиненных, замедление нововведений, застой, пассивность сотрудников;</a:t>
            </a:r>
          </a:p>
          <a:p>
            <a:r>
              <a:rPr lang="ru-RU" dirty="0"/>
              <a:t>неудовлетворенность людей своей работой, своим положением в коллективе;</a:t>
            </a:r>
          </a:p>
          <a:p>
            <a:r>
              <a:rPr lang="ru-RU" dirty="0"/>
              <a:t>неблагоприятный психологический климат</a:t>
            </a:r>
          </a:p>
          <a:p>
            <a:pPr lvl="1"/>
            <a:r>
              <a:rPr lang="ru-RU" dirty="0"/>
              <a:t>повышенный стресс и психологическая нагрузка.</a:t>
            </a:r>
          </a:p>
          <a:p>
            <a:r>
              <a:rPr lang="ru-RU" dirty="0"/>
              <a:t>может порождать множество конфликтов из-за стремления управляющего к единовластию</a:t>
            </a:r>
          </a:p>
          <a:p>
            <a:endParaRPr lang="ru-RU" dirty="0"/>
          </a:p>
        </p:txBody>
      </p:sp>
    </p:spTree>
    <p:extLst>
      <p:ext uri="{BB962C8B-B14F-4D97-AF65-F5344CB8AC3E}">
        <p14:creationId xmlns:p14="http://schemas.microsoft.com/office/powerpoint/2010/main" val="3904020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AE757F5-AAEB-1640-9622-1BB15108CA3B}"/>
              </a:ext>
            </a:extLst>
          </p:cNvPr>
          <p:cNvSpPr>
            <a:spLocks noGrp="1"/>
          </p:cNvSpPr>
          <p:nvPr>
            <p:ph type="title"/>
          </p:nvPr>
        </p:nvSpPr>
        <p:spPr>
          <a:xfrm>
            <a:off x="838200" y="365126"/>
            <a:ext cx="10515600" cy="812886"/>
          </a:xfrm>
        </p:spPr>
        <p:txBody>
          <a:bodyPr/>
          <a:lstStyle/>
          <a:p>
            <a:r>
              <a:rPr lang="ru-RU" dirty="0"/>
              <a:t>Типология лидерства Ицхака </a:t>
            </a:r>
            <a:r>
              <a:rPr lang="ru-RU" dirty="0" err="1"/>
              <a:t>Адизеса</a:t>
            </a:r>
            <a:endParaRPr lang="ru-RU" dirty="0"/>
          </a:p>
        </p:txBody>
      </p:sp>
      <p:sp>
        <p:nvSpPr>
          <p:cNvPr id="3" name="Объект 2">
            <a:extLst>
              <a:ext uri="{FF2B5EF4-FFF2-40B4-BE49-F238E27FC236}">
                <a16:creationId xmlns:a16="http://schemas.microsoft.com/office/drawing/2014/main" id="{0A0704CA-A74C-8540-86EC-FDA47BAC264C}"/>
              </a:ext>
            </a:extLst>
          </p:cNvPr>
          <p:cNvSpPr>
            <a:spLocks noGrp="1"/>
          </p:cNvSpPr>
          <p:nvPr>
            <p:ph idx="1"/>
          </p:nvPr>
        </p:nvSpPr>
        <p:spPr>
          <a:xfrm>
            <a:off x="838200" y="1825625"/>
            <a:ext cx="5051854" cy="4351338"/>
          </a:xfrm>
        </p:spPr>
        <p:txBody>
          <a:bodyPr>
            <a:normAutofit fontScale="77500" lnSpcReduction="20000"/>
          </a:bodyPr>
          <a:lstStyle/>
          <a:p>
            <a:pPr fontAlgn="base"/>
            <a:r>
              <a:rPr lang="en" dirty="0"/>
              <a:t>P – </a:t>
            </a:r>
            <a:r>
              <a:rPr lang="ru-RU" dirty="0"/>
              <a:t>руководитель, у которого в большей степени развита функция </a:t>
            </a:r>
            <a:r>
              <a:rPr lang="ru-RU" b="1" dirty="0"/>
              <a:t>Производителя</a:t>
            </a:r>
            <a:r>
              <a:rPr lang="ru-RU" dirty="0"/>
              <a:t>, а остальные развиты посредственно.</a:t>
            </a:r>
          </a:p>
          <a:p>
            <a:pPr fontAlgn="base"/>
            <a:r>
              <a:rPr lang="en" dirty="0"/>
              <a:t>A – </a:t>
            </a:r>
            <a:r>
              <a:rPr lang="ru-RU" dirty="0"/>
              <a:t>тот, у кого в большей степени получается быть </a:t>
            </a:r>
            <a:r>
              <a:rPr lang="ru-RU" b="1" dirty="0"/>
              <a:t>Администратором</a:t>
            </a:r>
            <a:r>
              <a:rPr lang="ru-RU" dirty="0"/>
              <a:t>, остальное он тоже умеет, но не так хорошо.</a:t>
            </a:r>
          </a:p>
          <a:p>
            <a:pPr fontAlgn="base"/>
            <a:r>
              <a:rPr lang="en" dirty="0"/>
              <a:t>E – </a:t>
            </a:r>
            <a:r>
              <a:rPr lang="ru-RU" dirty="0"/>
              <a:t>это отличный </a:t>
            </a:r>
            <a:r>
              <a:rPr lang="ru-RU" b="1" dirty="0"/>
              <a:t>Предприниматель</a:t>
            </a:r>
            <a:r>
              <a:rPr lang="ru-RU" dirty="0"/>
              <a:t>, у которого есть начальные навыки в других сферах. И наконец,</a:t>
            </a:r>
          </a:p>
          <a:p>
            <a:pPr fontAlgn="base"/>
            <a:r>
              <a:rPr lang="en" dirty="0"/>
              <a:t>I – </a:t>
            </a:r>
            <a:r>
              <a:rPr lang="ru-RU" dirty="0"/>
              <a:t>руководитель, с отлично развитыми способностями к </a:t>
            </a:r>
            <a:r>
              <a:rPr lang="ru-RU" b="1" dirty="0"/>
              <a:t>интеграции</a:t>
            </a:r>
            <a:r>
              <a:rPr lang="ru-RU" dirty="0"/>
              <a:t> людей, он не обладающий столь же выдающимися навыками в других сферах.</a:t>
            </a:r>
          </a:p>
        </p:txBody>
      </p:sp>
      <p:pic>
        <p:nvPicPr>
          <p:cNvPr id="5" name="Рисунок 4">
            <a:extLst>
              <a:ext uri="{FF2B5EF4-FFF2-40B4-BE49-F238E27FC236}">
                <a16:creationId xmlns:a16="http://schemas.microsoft.com/office/drawing/2014/main" id="{A0FC6652-8993-FC4F-9D86-4B8BF5674C57}"/>
              </a:ext>
            </a:extLst>
          </p:cNvPr>
          <p:cNvPicPr>
            <a:picLocks noChangeAspect="1"/>
          </p:cNvPicPr>
          <p:nvPr/>
        </p:nvPicPr>
        <p:blipFill>
          <a:blip r:embed="rId2"/>
          <a:stretch>
            <a:fillRect/>
          </a:stretch>
        </p:blipFill>
        <p:spPr>
          <a:xfrm>
            <a:off x="7408501" y="1894702"/>
            <a:ext cx="4594716" cy="4689561"/>
          </a:xfrm>
          <a:prstGeom prst="rect">
            <a:avLst/>
          </a:prstGeom>
        </p:spPr>
      </p:pic>
    </p:spTree>
    <p:extLst>
      <p:ext uri="{BB962C8B-B14F-4D97-AF65-F5344CB8AC3E}">
        <p14:creationId xmlns:p14="http://schemas.microsoft.com/office/powerpoint/2010/main" val="33588417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B15F70E-5A6B-5A43-988F-1378C53A0B78}"/>
              </a:ext>
            </a:extLst>
          </p:cNvPr>
          <p:cNvSpPr>
            <a:spLocks noGrp="1"/>
          </p:cNvSpPr>
          <p:nvPr>
            <p:ph type="title"/>
          </p:nvPr>
        </p:nvSpPr>
        <p:spPr>
          <a:xfrm>
            <a:off x="7801234" y="510303"/>
            <a:ext cx="3494903" cy="885069"/>
          </a:xfrm>
        </p:spPr>
        <p:txBody>
          <a:bodyPr/>
          <a:lstStyle/>
          <a:p>
            <a:r>
              <a:rPr lang="ru-RU" dirty="0"/>
              <a:t>Инструменты</a:t>
            </a:r>
          </a:p>
        </p:txBody>
      </p:sp>
      <p:pic>
        <p:nvPicPr>
          <p:cNvPr id="5" name="Рисунок 4">
            <a:extLst>
              <a:ext uri="{FF2B5EF4-FFF2-40B4-BE49-F238E27FC236}">
                <a16:creationId xmlns:a16="http://schemas.microsoft.com/office/drawing/2014/main" id="{853119AE-5C5F-6647-B612-AE0EEC2F059D}"/>
              </a:ext>
            </a:extLst>
          </p:cNvPr>
          <p:cNvPicPr>
            <a:picLocks noChangeAspect="1"/>
          </p:cNvPicPr>
          <p:nvPr/>
        </p:nvPicPr>
        <p:blipFill>
          <a:blip r:embed="rId2"/>
          <a:stretch>
            <a:fillRect/>
          </a:stretch>
        </p:blipFill>
        <p:spPr>
          <a:xfrm>
            <a:off x="6203091" y="2314246"/>
            <a:ext cx="5619063" cy="4392148"/>
          </a:xfrm>
          <a:prstGeom prst="rect">
            <a:avLst/>
          </a:prstGeom>
        </p:spPr>
      </p:pic>
      <p:sp>
        <p:nvSpPr>
          <p:cNvPr id="6" name="TextBox 5">
            <a:extLst>
              <a:ext uri="{FF2B5EF4-FFF2-40B4-BE49-F238E27FC236}">
                <a16:creationId xmlns:a16="http://schemas.microsoft.com/office/drawing/2014/main" id="{FB0157CA-410B-5C49-B55F-E83E12773C75}"/>
              </a:ext>
            </a:extLst>
          </p:cNvPr>
          <p:cNvSpPr txBox="1"/>
          <p:nvPr/>
        </p:nvSpPr>
        <p:spPr>
          <a:xfrm>
            <a:off x="7801234" y="3542270"/>
            <a:ext cx="972064" cy="369332"/>
          </a:xfrm>
          <a:prstGeom prst="rect">
            <a:avLst/>
          </a:prstGeom>
          <a:noFill/>
        </p:spPr>
        <p:txBody>
          <a:bodyPr wrap="square" rtlCol="0">
            <a:spAutoFit/>
          </a:bodyPr>
          <a:lstStyle/>
          <a:p>
            <a:r>
              <a:rPr lang="ru-RU" dirty="0"/>
              <a:t>Хвастун</a:t>
            </a:r>
          </a:p>
        </p:txBody>
      </p:sp>
      <p:sp>
        <p:nvSpPr>
          <p:cNvPr id="7" name="TextBox 6">
            <a:extLst>
              <a:ext uri="{FF2B5EF4-FFF2-40B4-BE49-F238E27FC236}">
                <a16:creationId xmlns:a16="http://schemas.microsoft.com/office/drawing/2014/main" id="{8B380FBC-EBC6-4948-BDC7-C4B4BACDD4F4}"/>
              </a:ext>
            </a:extLst>
          </p:cNvPr>
          <p:cNvSpPr txBox="1"/>
          <p:nvPr/>
        </p:nvSpPr>
        <p:spPr>
          <a:xfrm>
            <a:off x="9794789" y="4893276"/>
            <a:ext cx="1120346" cy="369332"/>
          </a:xfrm>
          <a:prstGeom prst="rect">
            <a:avLst/>
          </a:prstGeom>
          <a:noFill/>
        </p:spPr>
        <p:txBody>
          <a:bodyPr wrap="square" rtlCol="0">
            <a:spAutoFit/>
          </a:bodyPr>
          <a:lstStyle/>
          <a:p>
            <a:r>
              <a:rPr lang="ru-RU" dirty="0"/>
              <a:t>Молчун</a:t>
            </a:r>
          </a:p>
        </p:txBody>
      </p:sp>
      <p:sp>
        <p:nvSpPr>
          <p:cNvPr id="8" name="TextBox 7">
            <a:extLst>
              <a:ext uri="{FF2B5EF4-FFF2-40B4-BE49-F238E27FC236}">
                <a16:creationId xmlns:a16="http://schemas.microsoft.com/office/drawing/2014/main" id="{B6049A2B-6EA1-674E-93EF-5ABC92ECACB4}"/>
              </a:ext>
            </a:extLst>
          </p:cNvPr>
          <p:cNvSpPr txBox="1"/>
          <p:nvPr/>
        </p:nvSpPr>
        <p:spPr>
          <a:xfrm>
            <a:off x="9745361" y="3429000"/>
            <a:ext cx="1532239" cy="646331"/>
          </a:xfrm>
          <a:prstGeom prst="rect">
            <a:avLst/>
          </a:prstGeom>
          <a:noFill/>
        </p:spPr>
        <p:txBody>
          <a:bodyPr wrap="square" rtlCol="0">
            <a:spAutoFit/>
          </a:bodyPr>
          <a:lstStyle/>
          <a:p>
            <a:r>
              <a:rPr lang="ru-RU" dirty="0"/>
              <a:t>Правильный чувак )</a:t>
            </a:r>
          </a:p>
        </p:txBody>
      </p:sp>
      <p:sp>
        <p:nvSpPr>
          <p:cNvPr id="9" name="TextBox 8">
            <a:extLst>
              <a:ext uri="{FF2B5EF4-FFF2-40B4-BE49-F238E27FC236}">
                <a16:creationId xmlns:a16="http://schemas.microsoft.com/office/drawing/2014/main" id="{A0082DE0-0604-DD40-B1A8-CC8F48F6FAD0}"/>
              </a:ext>
            </a:extLst>
          </p:cNvPr>
          <p:cNvSpPr txBox="1"/>
          <p:nvPr/>
        </p:nvSpPr>
        <p:spPr>
          <a:xfrm>
            <a:off x="7965989" y="4975654"/>
            <a:ext cx="922638" cy="369332"/>
          </a:xfrm>
          <a:prstGeom prst="rect">
            <a:avLst/>
          </a:prstGeom>
          <a:noFill/>
        </p:spPr>
        <p:txBody>
          <a:bodyPr wrap="square" rtlCol="0">
            <a:spAutoFit/>
          </a:bodyPr>
          <a:lstStyle/>
          <a:p>
            <a:r>
              <a:rPr lang="ru-RU" dirty="0"/>
              <a:t>Упырь</a:t>
            </a:r>
          </a:p>
        </p:txBody>
      </p:sp>
      <p:pic>
        <p:nvPicPr>
          <p:cNvPr id="11" name="Рисунок 10">
            <a:extLst>
              <a:ext uri="{FF2B5EF4-FFF2-40B4-BE49-F238E27FC236}">
                <a16:creationId xmlns:a16="http://schemas.microsoft.com/office/drawing/2014/main" id="{66ACD5D8-BD91-E248-961B-83F008268C44}"/>
              </a:ext>
            </a:extLst>
          </p:cNvPr>
          <p:cNvPicPr>
            <a:picLocks noChangeAspect="1"/>
          </p:cNvPicPr>
          <p:nvPr/>
        </p:nvPicPr>
        <p:blipFill>
          <a:blip r:embed="rId3"/>
          <a:stretch>
            <a:fillRect/>
          </a:stretch>
        </p:blipFill>
        <p:spPr>
          <a:xfrm>
            <a:off x="286267" y="3497649"/>
            <a:ext cx="4944761" cy="3296507"/>
          </a:xfrm>
          <a:prstGeom prst="rect">
            <a:avLst/>
          </a:prstGeom>
        </p:spPr>
      </p:pic>
      <p:pic>
        <p:nvPicPr>
          <p:cNvPr id="13" name="Рисунок 12">
            <a:extLst>
              <a:ext uri="{FF2B5EF4-FFF2-40B4-BE49-F238E27FC236}">
                <a16:creationId xmlns:a16="http://schemas.microsoft.com/office/drawing/2014/main" id="{E4A7E887-B242-4E47-B34B-305D395327C3}"/>
              </a:ext>
            </a:extLst>
          </p:cNvPr>
          <p:cNvPicPr>
            <a:picLocks noChangeAspect="1"/>
          </p:cNvPicPr>
          <p:nvPr/>
        </p:nvPicPr>
        <p:blipFill>
          <a:blip r:embed="rId4"/>
          <a:stretch>
            <a:fillRect/>
          </a:stretch>
        </p:blipFill>
        <p:spPr>
          <a:xfrm>
            <a:off x="608570" y="146955"/>
            <a:ext cx="4004620" cy="3252186"/>
          </a:xfrm>
          <a:prstGeom prst="rect">
            <a:avLst/>
          </a:prstGeom>
        </p:spPr>
      </p:pic>
    </p:spTree>
    <p:extLst>
      <p:ext uri="{BB962C8B-B14F-4D97-AF65-F5344CB8AC3E}">
        <p14:creationId xmlns:p14="http://schemas.microsoft.com/office/powerpoint/2010/main" val="2896152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2BFA8C-B355-DE4C-8DAB-91002FAE87D1}"/>
              </a:ext>
            </a:extLst>
          </p:cNvPr>
          <p:cNvSpPr>
            <a:spLocks noGrp="1"/>
          </p:cNvSpPr>
          <p:nvPr>
            <p:ph type="title"/>
          </p:nvPr>
        </p:nvSpPr>
        <p:spPr>
          <a:xfrm>
            <a:off x="352166" y="757881"/>
            <a:ext cx="3511380" cy="4934465"/>
          </a:xfrm>
        </p:spPr>
        <p:txBody>
          <a:bodyPr>
            <a:normAutofit/>
          </a:bodyPr>
          <a:lstStyle/>
          <a:p>
            <a:r>
              <a:rPr lang="ru-RU" dirty="0"/>
              <a:t>Инструменты: ситуационное управление</a:t>
            </a:r>
          </a:p>
        </p:txBody>
      </p:sp>
      <p:pic>
        <p:nvPicPr>
          <p:cNvPr id="5" name="Рисунок 4">
            <a:extLst>
              <a:ext uri="{FF2B5EF4-FFF2-40B4-BE49-F238E27FC236}">
                <a16:creationId xmlns:a16="http://schemas.microsoft.com/office/drawing/2014/main" id="{B2E0A8E7-0CA2-C542-8884-7DD7D09B26B8}"/>
              </a:ext>
            </a:extLst>
          </p:cNvPr>
          <p:cNvPicPr>
            <a:picLocks noChangeAspect="1"/>
          </p:cNvPicPr>
          <p:nvPr/>
        </p:nvPicPr>
        <p:blipFill>
          <a:blip r:embed="rId2"/>
          <a:stretch>
            <a:fillRect/>
          </a:stretch>
        </p:blipFill>
        <p:spPr>
          <a:xfrm>
            <a:off x="3970639" y="884795"/>
            <a:ext cx="8221362" cy="5973205"/>
          </a:xfrm>
          <a:prstGeom prst="rect">
            <a:avLst/>
          </a:prstGeom>
        </p:spPr>
      </p:pic>
      <p:sp>
        <p:nvSpPr>
          <p:cNvPr id="6" name="TextBox 5">
            <a:extLst>
              <a:ext uri="{FF2B5EF4-FFF2-40B4-BE49-F238E27FC236}">
                <a16:creationId xmlns:a16="http://schemas.microsoft.com/office/drawing/2014/main" id="{94ED49B8-7619-2F4F-86B0-B1518AA5FCCE}"/>
              </a:ext>
            </a:extLst>
          </p:cNvPr>
          <p:cNvSpPr txBox="1"/>
          <p:nvPr/>
        </p:nvSpPr>
        <p:spPr>
          <a:xfrm>
            <a:off x="9020432" y="2537254"/>
            <a:ext cx="2545492" cy="1077218"/>
          </a:xfrm>
          <a:prstGeom prst="rect">
            <a:avLst/>
          </a:prstGeom>
          <a:noFill/>
        </p:spPr>
        <p:txBody>
          <a:bodyPr wrap="square" rtlCol="0">
            <a:spAutoFit/>
          </a:bodyPr>
          <a:lstStyle/>
          <a:p>
            <a:r>
              <a:rPr lang="ru-RU" sz="1600" dirty="0"/>
              <a:t>Не мешать. Мониторить, встречаться 1 на 1, не упустить момент перехода в другую категорию</a:t>
            </a:r>
          </a:p>
        </p:txBody>
      </p:sp>
      <p:sp>
        <p:nvSpPr>
          <p:cNvPr id="7" name="TextBox 6">
            <a:extLst>
              <a:ext uri="{FF2B5EF4-FFF2-40B4-BE49-F238E27FC236}">
                <a16:creationId xmlns:a16="http://schemas.microsoft.com/office/drawing/2014/main" id="{1462141B-F7BD-244C-94CD-EEB22266A01F}"/>
              </a:ext>
            </a:extLst>
          </p:cNvPr>
          <p:cNvSpPr txBox="1"/>
          <p:nvPr/>
        </p:nvSpPr>
        <p:spPr>
          <a:xfrm>
            <a:off x="9354064" y="4736930"/>
            <a:ext cx="1878227" cy="646331"/>
          </a:xfrm>
          <a:prstGeom prst="rect">
            <a:avLst/>
          </a:prstGeom>
          <a:noFill/>
        </p:spPr>
        <p:txBody>
          <a:bodyPr wrap="square" rtlCol="0">
            <a:spAutoFit/>
          </a:bodyPr>
          <a:lstStyle/>
          <a:p>
            <a:r>
              <a:rPr lang="ru-RU" dirty="0"/>
              <a:t>учить, поддерживать</a:t>
            </a:r>
          </a:p>
        </p:txBody>
      </p:sp>
      <p:sp>
        <p:nvSpPr>
          <p:cNvPr id="8" name="TextBox 7">
            <a:extLst>
              <a:ext uri="{FF2B5EF4-FFF2-40B4-BE49-F238E27FC236}">
                <a16:creationId xmlns:a16="http://schemas.microsoft.com/office/drawing/2014/main" id="{3B2188FE-9FD0-454F-AB72-8708E0AC892D}"/>
              </a:ext>
            </a:extLst>
          </p:cNvPr>
          <p:cNvSpPr txBox="1"/>
          <p:nvPr/>
        </p:nvSpPr>
        <p:spPr>
          <a:xfrm>
            <a:off x="6096000" y="2072706"/>
            <a:ext cx="2001794" cy="1754326"/>
          </a:xfrm>
          <a:prstGeom prst="rect">
            <a:avLst/>
          </a:prstGeom>
          <a:noFill/>
        </p:spPr>
        <p:txBody>
          <a:bodyPr wrap="square" rtlCol="0">
            <a:spAutoFit/>
          </a:bodyPr>
          <a:lstStyle/>
          <a:p>
            <a:r>
              <a:rPr lang="ru-RU" dirty="0"/>
              <a:t>узнать что они хотят, дать им это, если не можешь дать – планируй вывод из команды</a:t>
            </a:r>
          </a:p>
        </p:txBody>
      </p:sp>
      <p:sp>
        <p:nvSpPr>
          <p:cNvPr id="9" name="TextBox 8">
            <a:extLst>
              <a:ext uri="{FF2B5EF4-FFF2-40B4-BE49-F238E27FC236}">
                <a16:creationId xmlns:a16="http://schemas.microsoft.com/office/drawing/2014/main" id="{BE0B4639-8E16-7F43-A0C7-5CA57288EA67}"/>
              </a:ext>
            </a:extLst>
          </p:cNvPr>
          <p:cNvSpPr txBox="1"/>
          <p:nvPr/>
        </p:nvSpPr>
        <p:spPr>
          <a:xfrm>
            <a:off x="6601598" y="4365009"/>
            <a:ext cx="1985575" cy="1200329"/>
          </a:xfrm>
          <a:prstGeom prst="rect">
            <a:avLst/>
          </a:prstGeom>
          <a:noFill/>
        </p:spPr>
        <p:txBody>
          <a:bodyPr wrap="square" rtlCol="0">
            <a:spAutoFit/>
          </a:bodyPr>
          <a:lstStyle/>
          <a:p>
            <a:r>
              <a:rPr lang="ru-RU" dirty="0"/>
              <a:t>“упырь”, увольнять(?), учить и наблюдать</a:t>
            </a:r>
          </a:p>
        </p:txBody>
      </p:sp>
    </p:spTree>
    <p:extLst>
      <p:ext uri="{BB962C8B-B14F-4D97-AF65-F5344CB8AC3E}">
        <p14:creationId xmlns:p14="http://schemas.microsoft.com/office/powerpoint/2010/main" val="65027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8416FA5-86F3-1046-B5E3-3DEDB980F0EE}"/>
              </a:ext>
            </a:extLst>
          </p:cNvPr>
          <p:cNvSpPr>
            <a:spLocks noGrp="1"/>
          </p:cNvSpPr>
          <p:nvPr>
            <p:ph type="title"/>
          </p:nvPr>
        </p:nvSpPr>
        <p:spPr>
          <a:xfrm>
            <a:off x="838200" y="365126"/>
            <a:ext cx="10515600" cy="1010594"/>
          </a:xfrm>
        </p:spPr>
        <p:txBody>
          <a:bodyPr/>
          <a:lstStyle/>
          <a:p>
            <a:r>
              <a:rPr lang="ru-RU" dirty="0"/>
              <a:t>Что рекомендую к изучению</a:t>
            </a:r>
          </a:p>
        </p:txBody>
      </p:sp>
      <p:sp>
        <p:nvSpPr>
          <p:cNvPr id="3" name="Объект 2">
            <a:extLst>
              <a:ext uri="{FF2B5EF4-FFF2-40B4-BE49-F238E27FC236}">
                <a16:creationId xmlns:a16="http://schemas.microsoft.com/office/drawing/2014/main" id="{201719FC-5D98-5D41-BD39-FD1653060871}"/>
              </a:ext>
            </a:extLst>
          </p:cNvPr>
          <p:cNvSpPr>
            <a:spLocks noGrp="1"/>
          </p:cNvSpPr>
          <p:nvPr>
            <p:ph idx="1"/>
          </p:nvPr>
        </p:nvSpPr>
        <p:spPr/>
        <p:txBody>
          <a:bodyPr/>
          <a:lstStyle/>
          <a:p>
            <a:r>
              <a:rPr lang="ru-RU" dirty="0"/>
              <a:t>Школа менеджеров «Стратоплан»: Александр Орлов и Саша Панкратов</a:t>
            </a:r>
          </a:p>
          <a:p>
            <a:r>
              <a:rPr lang="ru-RU" dirty="0"/>
              <a:t>Филипп Гузенюк: человеко-</a:t>
            </a:r>
            <a:r>
              <a:rPr lang="ru-RU" dirty="0" err="1"/>
              <a:t>центричное</a:t>
            </a:r>
            <a:r>
              <a:rPr lang="ru-RU" dirty="0"/>
              <a:t> лидерство, </a:t>
            </a:r>
            <a:r>
              <a:rPr lang="ru-RU" dirty="0" err="1"/>
              <a:t>фасилитация</a:t>
            </a:r>
            <a:r>
              <a:rPr lang="ru-RU" dirty="0"/>
              <a:t>, </a:t>
            </a:r>
            <a:r>
              <a:rPr lang="ru-RU" dirty="0" err="1"/>
              <a:t>коучинг</a:t>
            </a:r>
            <a:r>
              <a:rPr lang="ru-RU" dirty="0"/>
              <a:t>, </a:t>
            </a:r>
            <a:r>
              <a:rPr lang="ru-RU" dirty="0" err="1"/>
              <a:t>экологичные</a:t>
            </a:r>
            <a:r>
              <a:rPr lang="ru-RU" dirty="0"/>
              <a:t> коммуникации, счастье в деятельности</a:t>
            </a:r>
          </a:p>
          <a:p>
            <a:endParaRPr lang="ru-RU" dirty="0"/>
          </a:p>
        </p:txBody>
      </p:sp>
    </p:spTree>
    <p:extLst>
      <p:ext uri="{BB962C8B-B14F-4D97-AF65-F5344CB8AC3E}">
        <p14:creationId xmlns:p14="http://schemas.microsoft.com/office/powerpoint/2010/main" val="1686960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D45842B-2EF4-9E42-8C4F-2BAD505A8752}"/>
              </a:ext>
            </a:extLst>
          </p:cNvPr>
          <p:cNvSpPr>
            <a:spLocks noGrp="1"/>
          </p:cNvSpPr>
          <p:nvPr>
            <p:ph type="title"/>
          </p:nvPr>
        </p:nvSpPr>
        <p:spPr/>
        <p:txBody>
          <a:bodyPr/>
          <a:lstStyle/>
          <a:p>
            <a:r>
              <a:rPr lang="ru-RU" dirty="0"/>
              <a:t>Авторитарный стиль: преимущества</a:t>
            </a:r>
          </a:p>
        </p:txBody>
      </p:sp>
      <p:sp>
        <p:nvSpPr>
          <p:cNvPr id="3" name="Объект 2">
            <a:extLst>
              <a:ext uri="{FF2B5EF4-FFF2-40B4-BE49-F238E27FC236}">
                <a16:creationId xmlns:a16="http://schemas.microsoft.com/office/drawing/2014/main" id="{ECED1F45-6BE1-0345-B5E6-9DC58D4F1D92}"/>
              </a:ext>
            </a:extLst>
          </p:cNvPr>
          <p:cNvSpPr>
            <a:spLocks noGrp="1"/>
          </p:cNvSpPr>
          <p:nvPr>
            <p:ph idx="1"/>
          </p:nvPr>
        </p:nvSpPr>
        <p:spPr/>
        <p:txBody>
          <a:bodyPr/>
          <a:lstStyle/>
          <a:p>
            <a:r>
              <a:rPr lang="ru-RU" dirty="0"/>
              <a:t>Эффективная на позициях с простым монотонным трудом</a:t>
            </a:r>
          </a:p>
          <a:p>
            <a:r>
              <a:rPr lang="ru-RU" dirty="0"/>
              <a:t>Эффективная когда нужно принимать быстрые решения и «не до демократии» — аварии, ЧП, </a:t>
            </a:r>
            <a:r>
              <a:rPr lang="ru-RU" strike="sngStrike" dirty="0"/>
              <a:t>война</a:t>
            </a:r>
            <a:r>
              <a:rPr lang="ru-RU" dirty="0"/>
              <a:t> спецоперация</a:t>
            </a:r>
          </a:p>
          <a:p>
            <a:r>
              <a:rPr lang="ru-RU" dirty="0"/>
              <a:t>Эффективна в ситуациях, когда сложно ожидать вовлечённости людей</a:t>
            </a:r>
          </a:p>
          <a:p>
            <a:pPr lvl="1"/>
            <a:r>
              <a:rPr lang="ru-RU" dirty="0"/>
              <a:t>охранники, полиция, </a:t>
            </a:r>
            <a:r>
              <a:rPr lang="en-US" dirty="0"/>
              <a:t>McDonalds</a:t>
            </a:r>
            <a:r>
              <a:rPr lang="ru-RU" dirty="0"/>
              <a:t>, таксисты,</a:t>
            </a:r>
            <a:br>
              <a:rPr lang="ru-RU" dirty="0"/>
            </a:br>
            <a:r>
              <a:rPr lang="ru-RU" dirty="0"/>
              <a:t>служба доставки, поддержка</a:t>
            </a:r>
            <a:endParaRPr lang="en-US" dirty="0"/>
          </a:p>
        </p:txBody>
      </p:sp>
      <p:pic>
        <p:nvPicPr>
          <p:cNvPr id="5" name="Рисунок 4">
            <a:extLst>
              <a:ext uri="{FF2B5EF4-FFF2-40B4-BE49-F238E27FC236}">
                <a16:creationId xmlns:a16="http://schemas.microsoft.com/office/drawing/2014/main" id="{70D3567D-00FF-4940-9910-0F7A4048B515}"/>
              </a:ext>
            </a:extLst>
          </p:cNvPr>
          <p:cNvPicPr>
            <a:picLocks noChangeAspect="1"/>
          </p:cNvPicPr>
          <p:nvPr/>
        </p:nvPicPr>
        <p:blipFill>
          <a:blip r:embed="rId2"/>
          <a:stretch>
            <a:fillRect/>
          </a:stretch>
        </p:blipFill>
        <p:spPr>
          <a:xfrm>
            <a:off x="8407400" y="3619500"/>
            <a:ext cx="3784600" cy="3238500"/>
          </a:xfrm>
          <a:prstGeom prst="rect">
            <a:avLst/>
          </a:prstGeom>
        </p:spPr>
      </p:pic>
    </p:spTree>
    <p:extLst>
      <p:ext uri="{BB962C8B-B14F-4D97-AF65-F5344CB8AC3E}">
        <p14:creationId xmlns:p14="http://schemas.microsoft.com/office/powerpoint/2010/main" val="1636441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3909BBA-E1FA-C849-87C8-B83C1DADFDB1}"/>
              </a:ext>
            </a:extLst>
          </p:cNvPr>
          <p:cNvSpPr>
            <a:spLocks noGrp="1"/>
          </p:cNvSpPr>
          <p:nvPr>
            <p:ph type="title"/>
          </p:nvPr>
        </p:nvSpPr>
        <p:spPr/>
        <p:txBody>
          <a:bodyPr/>
          <a:lstStyle/>
          <a:p>
            <a:r>
              <a:rPr lang="ru-RU" dirty="0"/>
              <a:t>Демократический стиль руководства</a:t>
            </a:r>
          </a:p>
        </p:txBody>
      </p:sp>
      <p:sp>
        <p:nvSpPr>
          <p:cNvPr id="3" name="Объект 2">
            <a:extLst>
              <a:ext uri="{FF2B5EF4-FFF2-40B4-BE49-F238E27FC236}">
                <a16:creationId xmlns:a16="http://schemas.microsoft.com/office/drawing/2014/main" id="{DA4846E8-B0DF-FF43-9C51-192EE8796B82}"/>
              </a:ext>
            </a:extLst>
          </p:cNvPr>
          <p:cNvSpPr>
            <a:spLocks noGrp="1"/>
          </p:cNvSpPr>
          <p:nvPr>
            <p:ph idx="1"/>
          </p:nvPr>
        </p:nvSpPr>
        <p:spPr>
          <a:xfrm>
            <a:off x="838200" y="1690688"/>
            <a:ext cx="10515600" cy="4802187"/>
          </a:xfrm>
        </p:spPr>
        <p:txBody>
          <a:bodyPr>
            <a:normAutofit fontScale="92500" lnSpcReduction="20000"/>
          </a:bodyPr>
          <a:lstStyle/>
          <a:p>
            <a:r>
              <a:rPr lang="ru-RU" dirty="0"/>
              <a:t>Управленческие решения принимаются на основе обсуждения проблемы, учета мнений и инициатив сотрудников</a:t>
            </a:r>
          </a:p>
          <a:p>
            <a:r>
              <a:rPr lang="ru-RU" dirty="0"/>
              <a:t>Руководитель проявляет интерес и внимание к личности сотрудников, учету их интересов, потребностей, особенностей</a:t>
            </a:r>
          </a:p>
          <a:p>
            <a:r>
              <a:rPr lang="ru-RU" dirty="0"/>
              <a:t>У сотрудников максимум информации и простор для принятия оперативных решений</a:t>
            </a:r>
          </a:p>
          <a:p>
            <a:r>
              <a:rPr lang="ru-RU" dirty="0"/>
              <a:t>Максимальная вовлечённость сотрудников</a:t>
            </a:r>
          </a:p>
          <a:p>
            <a:r>
              <a:rPr lang="ru-RU" dirty="0"/>
              <a:t>Взаимодействие на основе доверия и взаимопонимания</a:t>
            </a:r>
          </a:p>
          <a:p>
            <a:r>
              <a:rPr lang="ru-RU" dirty="0"/>
              <a:t>Каждый сотрудник может выражать свое мнение по разным вопросам, не опасаясь какой-либо мести либо одергивания.</a:t>
            </a:r>
          </a:p>
          <a:p>
            <a:r>
              <a:rPr lang="ru-RU" dirty="0"/>
              <a:t>В зависимости от ситуации фактическое лидерство группой может передаваться от одного участника другому («ситуационное лидерство»)</a:t>
            </a:r>
          </a:p>
          <a:p>
            <a:pPr marL="0" indent="0">
              <a:buNone/>
            </a:pPr>
            <a:endParaRPr lang="ru-RU" dirty="0"/>
          </a:p>
        </p:txBody>
      </p:sp>
    </p:spTree>
    <p:extLst>
      <p:ext uri="{BB962C8B-B14F-4D97-AF65-F5344CB8AC3E}">
        <p14:creationId xmlns:p14="http://schemas.microsoft.com/office/powerpoint/2010/main" val="1135549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2BDA925-D27B-2540-B2AD-5215CDA00CB9}"/>
              </a:ext>
            </a:extLst>
          </p:cNvPr>
          <p:cNvSpPr>
            <a:spLocks noGrp="1"/>
          </p:cNvSpPr>
          <p:nvPr>
            <p:ph type="title"/>
          </p:nvPr>
        </p:nvSpPr>
        <p:spPr>
          <a:xfrm>
            <a:off x="838200" y="365126"/>
            <a:ext cx="10515600" cy="895264"/>
          </a:xfrm>
        </p:spPr>
        <p:txBody>
          <a:bodyPr/>
          <a:lstStyle/>
          <a:p>
            <a:r>
              <a:rPr lang="ru-RU" dirty="0"/>
              <a:t>Демократический стиль: преимущества</a:t>
            </a:r>
          </a:p>
        </p:txBody>
      </p:sp>
      <p:sp>
        <p:nvSpPr>
          <p:cNvPr id="3" name="Объект 2">
            <a:extLst>
              <a:ext uri="{FF2B5EF4-FFF2-40B4-BE49-F238E27FC236}">
                <a16:creationId xmlns:a16="http://schemas.microsoft.com/office/drawing/2014/main" id="{C0520D4C-75CF-E348-8552-2D175E14C171}"/>
              </a:ext>
            </a:extLst>
          </p:cNvPr>
          <p:cNvSpPr>
            <a:spLocks noGrp="1"/>
          </p:cNvSpPr>
          <p:nvPr>
            <p:ph idx="1"/>
          </p:nvPr>
        </p:nvSpPr>
        <p:spPr>
          <a:xfrm>
            <a:off x="838200" y="1520825"/>
            <a:ext cx="10515600" cy="4351338"/>
          </a:xfrm>
        </p:spPr>
        <p:txBody>
          <a:bodyPr/>
          <a:lstStyle/>
          <a:p>
            <a:r>
              <a:rPr lang="ru-RU" dirty="0"/>
              <a:t>Высокая эффективность (особенно в сложных областях деятельности)</a:t>
            </a:r>
          </a:p>
          <a:p>
            <a:pPr lvl="1"/>
            <a:r>
              <a:rPr lang="ru-RU" dirty="0"/>
              <a:t>Качественные управленческие решения</a:t>
            </a:r>
          </a:p>
          <a:p>
            <a:r>
              <a:rPr lang="ru-RU" dirty="0"/>
              <a:t>Максимальная вовлечённость людей</a:t>
            </a:r>
          </a:p>
          <a:p>
            <a:pPr lvl="1"/>
            <a:r>
              <a:rPr lang="ru-RU" dirty="0"/>
              <a:t>Проявление инициативы на местах</a:t>
            </a:r>
          </a:p>
          <a:p>
            <a:r>
              <a:rPr lang="ru-RU" dirty="0"/>
              <a:t>Удовлетворенности людей своей работой и членством в коллективе, сплочённость</a:t>
            </a:r>
          </a:p>
          <a:p>
            <a:r>
              <a:rPr lang="ru-RU" dirty="0"/>
              <a:t>Здоровый психологический климат</a:t>
            </a:r>
          </a:p>
        </p:txBody>
      </p:sp>
      <p:pic>
        <p:nvPicPr>
          <p:cNvPr id="5" name="Рисунок 4">
            <a:extLst>
              <a:ext uri="{FF2B5EF4-FFF2-40B4-BE49-F238E27FC236}">
                <a16:creationId xmlns:a16="http://schemas.microsoft.com/office/drawing/2014/main" id="{7FBCDD10-7432-294E-851E-6B28FF81B90E}"/>
              </a:ext>
            </a:extLst>
          </p:cNvPr>
          <p:cNvPicPr>
            <a:picLocks noChangeAspect="1"/>
          </p:cNvPicPr>
          <p:nvPr/>
        </p:nvPicPr>
        <p:blipFill>
          <a:blip r:embed="rId2"/>
          <a:stretch>
            <a:fillRect/>
          </a:stretch>
        </p:blipFill>
        <p:spPr>
          <a:xfrm>
            <a:off x="8324653" y="4279769"/>
            <a:ext cx="3867347" cy="2578231"/>
          </a:xfrm>
          <a:prstGeom prst="rect">
            <a:avLst/>
          </a:prstGeom>
        </p:spPr>
      </p:pic>
    </p:spTree>
    <p:extLst>
      <p:ext uri="{BB962C8B-B14F-4D97-AF65-F5344CB8AC3E}">
        <p14:creationId xmlns:p14="http://schemas.microsoft.com/office/powerpoint/2010/main" val="1621930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0B02AC9-A945-7C40-BE60-6DC1C1BB0A78}"/>
              </a:ext>
            </a:extLst>
          </p:cNvPr>
          <p:cNvSpPr>
            <a:spLocks noGrp="1"/>
          </p:cNvSpPr>
          <p:nvPr>
            <p:ph type="title"/>
          </p:nvPr>
        </p:nvSpPr>
        <p:spPr/>
        <p:txBody>
          <a:bodyPr/>
          <a:lstStyle/>
          <a:p>
            <a:r>
              <a:rPr lang="ru-RU" dirty="0"/>
              <a:t>Демократический стиль: ограничения</a:t>
            </a:r>
          </a:p>
        </p:txBody>
      </p:sp>
      <p:sp>
        <p:nvSpPr>
          <p:cNvPr id="3" name="Объект 2">
            <a:extLst>
              <a:ext uri="{FF2B5EF4-FFF2-40B4-BE49-F238E27FC236}">
                <a16:creationId xmlns:a16="http://schemas.microsoft.com/office/drawing/2014/main" id="{9790A935-BCF4-7242-A7E7-70F7C2942FA8}"/>
              </a:ext>
            </a:extLst>
          </p:cNvPr>
          <p:cNvSpPr>
            <a:spLocks noGrp="1"/>
          </p:cNvSpPr>
          <p:nvPr>
            <p:ph idx="1"/>
          </p:nvPr>
        </p:nvSpPr>
        <p:spPr/>
        <p:txBody>
          <a:bodyPr/>
          <a:lstStyle/>
          <a:p>
            <a:r>
              <a:rPr lang="ru-RU" dirty="0">
                <a:solidFill>
                  <a:schemeClr val="accent6">
                    <a:lumMod val="75000"/>
                  </a:schemeClr>
                </a:solidFill>
              </a:rPr>
              <a:t>Демократию «надо уметь готовить»</a:t>
            </a:r>
          </a:p>
          <a:p>
            <a:pPr lvl="1"/>
            <a:r>
              <a:rPr lang="ru-RU" dirty="0"/>
              <a:t> требуются высокие интеллектуальные, организаторские, психологически-коммуникативные способности руководителя</a:t>
            </a:r>
          </a:p>
          <a:p>
            <a:r>
              <a:rPr lang="ru-RU" dirty="0">
                <a:solidFill>
                  <a:srgbClr val="C00000"/>
                </a:solidFill>
              </a:rPr>
              <a:t>Не подходит для простых /</a:t>
            </a:r>
            <a:r>
              <a:rPr lang="en-US" dirty="0">
                <a:solidFill>
                  <a:srgbClr val="C00000"/>
                </a:solidFill>
              </a:rPr>
              <a:t> </a:t>
            </a:r>
            <a:r>
              <a:rPr lang="ru-RU" dirty="0">
                <a:solidFill>
                  <a:srgbClr val="C00000"/>
                </a:solidFill>
              </a:rPr>
              <a:t>низкооплачиваемых работ, где сотрудники обычно мало вовлечены «по определению»</a:t>
            </a:r>
          </a:p>
          <a:p>
            <a:pPr lvl="1"/>
            <a:r>
              <a:rPr lang="ru-RU" dirty="0"/>
              <a:t>Люди работают не «за интерес», а «от безысходности»</a:t>
            </a:r>
          </a:p>
          <a:p>
            <a:r>
              <a:rPr lang="ru-RU" dirty="0"/>
              <a:t>Мало подходит там где нужно просто соблюдать простые инструкции</a:t>
            </a:r>
          </a:p>
          <a:p>
            <a:r>
              <a:rPr lang="ru-RU" dirty="0"/>
              <a:t>Мало подходит для ситуаций, когда нужно принимать быстрые решения и не до обсуждений</a:t>
            </a:r>
          </a:p>
        </p:txBody>
      </p:sp>
    </p:spTree>
    <p:extLst>
      <p:ext uri="{BB962C8B-B14F-4D97-AF65-F5344CB8AC3E}">
        <p14:creationId xmlns:p14="http://schemas.microsoft.com/office/powerpoint/2010/main" val="81551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EC6B78E-EF0A-6B4A-A976-79BE0A938FD6}"/>
              </a:ext>
            </a:extLst>
          </p:cNvPr>
          <p:cNvSpPr>
            <a:spLocks noGrp="1"/>
          </p:cNvSpPr>
          <p:nvPr>
            <p:ph type="title"/>
          </p:nvPr>
        </p:nvSpPr>
        <p:spPr>
          <a:xfrm>
            <a:off x="838200" y="365126"/>
            <a:ext cx="10515600" cy="804648"/>
          </a:xfrm>
        </p:spPr>
        <p:txBody>
          <a:bodyPr>
            <a:normAutofit fontScale="90000"/>
          </a:bodyPr>
          <a:lstStyle/>
          <a:p>
            <a:r>
              <a:rPr lang="ru-RU" dirty="0"/>
              <a:t>Методы принятия управленческих решений</a:t>
            </a:r>
          </a:p>
        </p:txBody>
      </p:sp>
      <p:sp>
        <p:nvSpPr>
          <p:cNvPr id="3" name="Объект 2">
            <a:extLst>
              <a:ext uri="{FF2B5EF4-FFF2-40B4-BE49-F238E27FC236}">
                <a16:creationId xmlns:a16="http://schemas.microsoft.com/office/drawing/2014/main" id="{52AF2FB6-9222-E141-A625-2459C86F2020}"/>
              </a:ext>
            </a:extLst>
          </p:cNvPr>
          <p:cNvSpPr>
            <a:spLocks noGrp="1"/>
          </p:cNvSpPr>
          <p:nvPr>
            <p:ph idx="1"/>
          </p:nvPr>
        </p:nvSpPr>
        <p:spPr>
          <a:xfrm>
            <a:off x="584886" y="1238250"/>
            <a:ext cx="11030465" cy="2446637"/>
          </a:xfrm>
        </p:spPr>
        <p:txBody>
          <a:bodyPr>
            <a:normAutofit fontScale="62500" lnSpcReduction="20000"/>
          </a:bodyPr>
          <a:lstStyle/>
          <a:p>
            <a:r>
              <a:rPr lang="ru-RU" b="1" dirty="0"/>
              <a:t>Авторитарный метод</a:t>
            </a:r>
            <a:r>
              <a:rPr lang="ru-RU" dirty="0"/>
              <a:t> — решения принимаются без участия других. Самый быстрый вариант.</a:t>
            </a:r>
            <a:r>
              <a:rPr lang="en-US" dirty="0"/>
              <a:t> </a:t>
            </a:r>
            <a:r>
              <a:rPr lang="ru-RU" dirty="0"/>
              <a:t>Оправдан в чрезвычайных ситуациях</a:t>
            </a:r>
            <a:r>
              <a:rPr lang="en-US" dirty="0"/>
              <a:t>.</a:t>
            </a:r>
            <a:endParaRPr lang="ru-RU" dirty="0"/>
          </a:p>
          <a:p>
            <a:r>
              <a:rPr lang="ru-RU" b="1" dirty="0"/>
              <a:t>Консультативный метод</a:t>
            </a:r>
            <a:r>
              <a:rPr lang="ru-RU" dirty="0"/>
              <a:t> — руководитель приглашает других людей, чтобы выслушать их мнения, но в конечном счете, он один принимает решение. Это наиболее пассивный способ вовлечения других и его можно использовать, чтобы заставить людей почувствовать, что они участвовали в разработке решения (даже если в конечном счете они не имеют права голоса при принятии окончательного заключения.</a:t>
            </a:r>
          </a:p>
          <a:p>
            <a:r>
              <a:rPr lang="ru-RU" b="1" dirty="0"/>
              <a:t>Метод голосования</a:t>
            </a:r>
            <a:r>
              <a:rPr lang="ru-RU" dirty="0"/>
              <a:t> —варианты обсуждаются в группе, а затем вызывается голосование, при котором выбирается наиболее благоприятный вариант для большинства людей. Голосование является отличным вариантом для действий, которые должны быть поддержаны и исполнены группой, поэтому в совете директоров или высшего руководства чаще всего используется данный метод.</a:t>
            </a:r>
          </a:p>
        </p:txBody>
      </p:sp>
      <p:pic>
        <p:nvPicPr>
          <p:cNvPr id="5" name="Рисунок 4">
            <a:extLst>
              <a:ext uri="{FF2B5EF4-FFF2-40B4-BE49-F238E27FC236}">
                <a16:creationId xmlns:a16="http://schemas.microsoft.com/office/drawing/2014/main" id="{1B21539A-83B9-B04B-BAC5-724CE017B28D}"/>
              </a:ext>
            </a:extLst>
          </p:cNvPr>
          <p:cNvPicPr>
            <a:picLocks noChangeAspect="1"/>
          </p:cNvPicPr>
          <p:nvPr/>
        </p:nvPicPr>
        <p:blipFill>
          <a:blip r:embed="rId2"/>
          <a:stretch>
            <a:fillRect/>
          </a:stretch>
        </p:blipFill>
        <p:spPr>
          <a:xfrm>
            <a:off x="7142207" y="4150325"/>
            <a:ext cx="4813644" cy="2707675"/>
          </a:xfrm>
          <a:prstGeom prst="rect">
            <a:avLst/>
          </a:prstGeom>
        </p:spPr>
      </p:pic>
      <p:sp>
        <p:nvSpPr>
          <p:cNvPr id="6" name="TextBox 5">
            <a:extLst>
              <a:ext uri="{FF2B5EF4-FFF2-40B4-BE49-F238E27FC236}">
                <a16:creationId xmlns:a16="http://schemas.microsoft.com/office/drawing/2014/main" id="{210251AF-7B5C-1547-B9C6-D477C1EC8412}"/>
              </a:ext>
            </a:extLst>
          </p:cNvPr>
          <p:cNvSpPr txBox="1"/>
          <p:nvPr/>
        </p:nvSpPr>
        <p:spPr>
          <a:xfrm>
            <a:off x="576649" y="3687460"/>
            <a:ext cx="6557321" cy="2625462"/>
          </a:xfrm>
          <a:prstGeom prst="rect">
            <a:avLst/>
          </a:prstGeom>
          <a:noFill/>
        </p:spPr>
        <p:txBody>
          <a:bodyPr wrap="square" rtlCol="0">
            <a:spAutoFit/>
          </a:bodyPr>
          <a:lstStyle/>
          <a:p>
            <a:pPr marL="230400" indent="-230400">
              <a:lnSpc>
                <a:spcPct val="70000"/>
              </a:lnSpc>
              <a:buFont typeface="Arial" panose="020B0604020202020204" pitchFamily="34" charset="0"/>
              <a:buChar char="•"/>
            </a:pPr>
            <a:r>
              <a:rPr lang="ru-RU" b="1" dirty="0"/>
              <a:t>Метод консенсуса</a:t>
            </a:r>
            <a:r>
              <a:rPr lang="ru-RU" dirty="0"/>
              <a:t> — группа обсуждает варианты и рекомендации, пока все не согласятся на один курс действий. Время может затянуться из-за отсутствия согласия между заинтересованными сторонами, постоянного обсуждения, где кто-то пытается убедить других следовать определенному варианту, и отсутствия установленного срока, когда будет принято управленческое решение. Конечно, если все согласны, риск принятия решения значительно ниже, чем это бы сделал один человек. Данный метод следует использовать экономно исключительно исходя из временных затрат на достижение согласия в группе. Также важно, чтобы сообщение о том, что решение было принято и согласовано, являлось очевидным для тех, кто в нем участвовал.</a:t>
            </a:r>
          </a:p>
        </p:txBody>
      </p:sp>
    </p:spTree>
    <p:extLst>
      <p:ext uri="{BB962C8B-B14F-4D97-AF65-F5344CB8AC3E}">
        <p14:creationId xmlns:p14="http://schemas.microsoft.com/office/powerpoint/2010/main" val="1792421804"/>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14114</TotalTime>
  <Words>5748</Words>
  <Application>Microsoft Macintosh PowerPoint</Application>
  <PresentationFormat>Широкоэкранный</PresentationFormat>
  <Paragraphs>471</Paragraphs>
  <Slides>43</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43</vt:i4>
      </vt:variant>
    </vt:vector>
  </HeadingPairs>
  <TitlesOfParts>
    <vt:vector size="47" baseType="lpstr">
      <vt:lpstr>Arial</vt:lpstr>
      <vt:lpstr>Calibri</vt:lpstr>
      <vt:lpstr>Calibri Light</vt:lpstr>
      <vt:lpstr>Тема Office</vt:lpstr>
      <vt:lpstr>Управление людьми </vt:lpstr>
      <vt:lpstr>Стили лидерства</vt:lpstr>
      <vt:lpstr>Авторитарный стиль руководства</vt:lpstr>
      <vt:lpstr>Авторитарный стиль: недостатки</vt:lpstr>
      <vt:lpstr>Авторитарный стиль: преимущества</vt:lpstr>
      <vt:lpstr>Демократический стиль руководства</vt:lpstr>
      <vt:lpstr>Демократический стиль: преимущества</vt:lpstr>
      <vt:lpstr>Демократический стиль: ограничения</vt:lpstr>
      <vt:lpstr>Методы принятия управленческих решений</vt:lpstr>
      <vt:lpstr>3 типа сотрудников: ABC</vt:lpstr>
      <vt:lpstr>3 типа сотрудников: ABC</vt:lpstr>
      <vt:lpstr>Другая типология ABC</vt:lpstr>
      <vt:lpstr>«От хорошего к великому» Джим Коллинз</vt:lpstr>
      <vt:lpstr>Человеко-центричное лидерство: что лидер делает в минус</vt:lpstr>
      <vt:lpstr>Человеко-центричное лидерство: что лидер делает в плюс</vt:lpstr>
      <vt:lpstr>Человеко-центричное лидерство: Что делать с этим списком?</vt:lpstr>
      <vt:lpstr>Что такое Soft Skills и почему это важно</vt:lpstr>
      <vt:lpstr>Soft Skills</vt:lpstr>
      <vt:lpstr>1. Коммуникация</vt:lpstr>
      <vt:lpstr>2. Критическое мышление</vt:lpstr>
      <vt:lpstr>3. Клиентоориентированность</vt:lpstr>
      <vt:lpstr>4. Самоорганизация и управление временем</vt:lpstr>
      <vt:lpstr>5. Наставничество и менторинг</vt:lpstr>
      <vt:lpstr>6. Ненасильственное общение</vt:lpstr>
      <vt:lpstr>7. Принятие решений</vt:lpstr>
      <vt:lpstr>8. Решение проблем (problem solving)</vt:lpstr>
      <vt:lpstr>9. Эмоциональный интеллект</vt:lpstr>
      <vt:lpstr>10. Управление знаниями и обучаемость</vt:lpstr>
      <vt:lpstr>11. Работа в режиме неопределенности</vt:lpstr>
      <vt:lpstr>12. Бережливое производство (Lean Production)</vt:lpstr>
      <vt:lpstr>13. Экологическое мышление</vt:lpstr>
      <vt:lpstr>14. Саморефлексия</vt:lpstr>
      <vt:lpstr>Презентация PowerPoint</vt:lpstr>
      <vt:lpstr>Навыки управления командой</vt:lpstr>
      <vt:lpstr>Инструменты: встречи 1:1</vt:lpstr>
      <vt:lpstr>Инструменты: Конструктивные коммуникации</vt:lpstr>
      <vt:lpstr>Инструменты</vt:lpstr>
      <vt:lpstr>Инструменты: стиль поведения в конфликте</vt:lpstr>
      <vt:lpstr>Инструменты: Матрица доверия и прозрачности</vt:lpstr>
      <vt:lpstr>Типология лидерства Ицхака Адизеса</vt:lpstr>
      <vt:lpstr>Инструменты</vt:lpstr>
      <vt:lpstr>Инструменты: ситуационное управление</vt:lpstr>
      <vt:lpstr>Что рекомендую к изучению</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Стартапы Lean Startup</dc:title>
  <dc:creator>Валерий Студенников</dc:creator>
  <cp:lastModifiedBy>Валерий Студенников</cp:lastModifiedBy>
  <cp:revision>41</cp:revision>
  <dcterms:created xsi:type="dcterms:W3CDTF">2022-04-15T14:14:42Z</dcterms:created>
  <dcterms:modified xsi:type="dcterms:W3CDTF">2022-04-25T09:29:21Z</dcterms:modified>
</cp:coreProperties>
</file>